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6" r:id="rId15"/>
    <p:sldId id="287" r:id="rId16"/>
    <p:sldId id="288" r:id="rId17"/>
    <p:sldId id="289" r:id="rId18"/>
    <p:sldId id="290" r:id="rId19"/>
    <p:sldId id="291" r:id="rId20"/>
    <p:sldId id="292" r:id="rId21"/>
    <p:sldId id="270" r:id="rId22"/>
    <p:sldId id="269"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D85B0-A8EE-4169-A377-D10C0DF326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761855DF-3C9F-42C6-A996-4E9B01032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F29C64BE-B379-47E8-9D0B-8C1B3B061725}"/>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CC1CD71C-C3AE-45C5-9AF2-03CF029A3C52}"/>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4E8E6DF-9AAA-490A-9BF2-5E9660854B4E}"/>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327676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634FC-6777-40E9-873E-419F8DC38A3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8DF57E54-1E0B-4A2F-9DF9-F74545D6BDE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F0FC59F-97C9-4B64-BB90-BEDE90248593}"/>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95D540B4-6036-48AB-A8FF-95430A663FF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7167635-2319-4D16-ABD4-C4C2A1DF3167}"/>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27457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CD65C97-83A8-43AC-A3A9-F0D9DDE13EB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92BF61C-D227-479F-B798-3D8D0BCB658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AC9C9A5-C4C3-4B0B-8CC5-50AF3EE7321A}"/>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2A95442D-25D0-475A-AC76-BF5107BC1D45}"/>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4270D70-632E-42B9-8D5E-739D758DE3AD}"/>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226664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E18DE-ECAB-4DB5-9F5C-E9A5A846EFE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9F537B0-6664-4C70-9F79-C7F78BA8786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BB544DD-B9E4-4830-B737-12490E12027B}"/>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115B260E-976D-4A60-B887-2B24EE28940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B528404-DDDE-4FC4-8A3E-61A1C383853E}"/>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72664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59A33-38F6-40DB-9919-1864D5BA037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CF47F999-037E-4937-A8A1-B6E026AAF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8C69D6-917F-406A-B3C3-B9A6FF0B150B}"/>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A93B2A13-F7FE-4125-81EB-2DA7431CF9A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BAB5AFC-206B-46F7-BFF3-5414AFDD7CA3}"/>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327491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5892C-591A-415B-A171-7626C2C4F11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F8C53B58-9773-4BB0-85A5-DB2C7AC19D1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DD655806-1223-4B81-9803-2F6E8792A9B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C7352838-0BA8-418D-9C02-69E376CF50CA}"/>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6" name="Marcador de pie de página 5">
            <a:extLst>
              <a:ext uri="{FF2B5EF4-FFF2-40B4-BE49-F238E27FC236}">
                <a16:creationId xmlns:a16="http://schemas.microsoft.com/office/drawing/2014/main" id="{A28F2F10-347A-4489-B0AD-99B332A3E101}"/>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7A4B48C8-0EC9-4BE5-B79E-B2B530BD525B}"/>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22314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E13F0-01F5-4C0C-9B6E-A8F981DFD69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2D3E7601-64CE-4953-9148-3EC1DAA6C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9FE11B2-F535-4E45-AFC2-6385A68CC96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23D2A17C-F208-4A83-9B89-CF5E20118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82B72DB-F34A-401F-99A4-39AFC0DA9D8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5EE59A3A-C922-4D00-812B-ACA5334DAA82}"/>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8" name="Marcador de pie de página 7">
            <a:extLst>
              <a:ext uri="{FF2B5EF4-FFF2-40B4-BE49-F238E27FC236}">
                <a16:creationId xmlns:a16="http://schemas.microsoft.com/office/drawing/2014/main" id="{C5AB6077-6F0C-4CBB-94D7-9BF1980A5FE3}"/>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C9CAE4CA-0336-45C5-ABCA-4F91D0528CC6}"/>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20181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42A68-97E5-449C-80C8-41DB4D34103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73EFDFC7-EB77-4C12-B2BF-92996A27B13F}"/>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4" name="Marcador de pie de página 3">
            <a:extLst>
              <a:ext uri="{FF2B5EF4-FFF2-40B4-BE49-F238E27FC236}">
                <a16:creationId xmlns:a16="http://schemas.microsoft.com/office/drawing/2014/main" id="{715CB908-084F-41C3-860B-1F9B10433A59}"/>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AC2A8AC6-44C3-4B4C-87DF-90F9C6421B1C}"/>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34032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55B414-EBA3-4ACB-A721-C4F5A71CE4BB}"/>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3" name="Marcador de pie de página 2">
            <a:extLst>
              <a:ext uri="{FF2B5EF4-FFF2-40B4-BE49-F238E27FC236}">
                <a16:creationId xmlns:a16="http://schemas.microsoft.com/office/drawing/2014/main" id="{9543CC2B-0038-4699-A3AF-57367BAAEDA0}"/>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D6AF4E85-D666-4FAB-B551-3D4D5FF95496}"/>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67085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07263-0A2A-4337-88DB-1E2A2D2CECC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02BB2D5-1331-458C-BEFB-B30AA5F18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12246522-FFAC-4968-BC92-E5BE38EB1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239E68A-F3EC-4C7F-AE4F-8E2402DDC233}"/>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6" name="Marcador de pie de página 5">
            <a:extLst>
              <a:ext uri="{FF2B5EF4-FFF2-40B4-BE49-F238E27FC236}">
                <a16:creationId xmlns:a16="http://schemas.microsoft.com/office/drawing/2014/main" id="{C39DB765-3BD5-4AB2-980A-EF03454C68A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5C1A7E2F-96E7-4387-B0FC-8E26CFA6CFF2}"/>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228552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CDD64-D0DC-4D11-B6C6-21880F44499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213A6030-4AD2-4747-A00B-478F74641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6FC570C9-91D8-42F2-AC40-793698D8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B45F9E9-2FFC-49A3-97A9-0E895F471CEA}"/>
              </a:ext>
            </a:extLst>
          </p:cNvPr>
          <p:cNvSpPr>
            <a:spLocks noGrp="1"/>
          </p:cNvSpPr>
          <p:nvPr>
            <p:ph type="dt" sz="half" idx="10"/>
          </p:nvPr>
        </p:nvSpPr>
        <p:spPr/>
        <p:txBody>
          <a:bodyPr/>
          <a:lstStyle/>
          <a:p>
            <a:fld id="{849923DE-D9B9-403E-8141-7CEE01426896}" type="datetimeFigureOut">
              <a:rPr lang="es-PE" smtClean="0"/>
              <a:t>20/08/2019</a:t>
            </a:fld>
            <a:endParaRPr lang="es-PE"/>
          </a:p>
        </p:txBody>
      </p:sp>
      <p:sp>
        <p:nvSpPr>
          <p:cNvPr id="6" name="Marcador de pie de página 5">
            <a:extLst>
              <a:ext uri="{FF2B5EF4-FFF2-40B4-BE49-F238E27FC236}">
                <a16:creationId xmlns:a16="http://schemas.microsoft.com/office/drawing/2014/main" id="{DA8088D8-3D24-477C-B31A-EC522A737E8E}"/>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CE9DD03-A9CE-4977-BB29-C1D1F480A8AF}"/>
              </a:ext>
            </a:extLst>
          </p:cNvPr>
          <p:cNvSpPr>
            <a:spLocks noGrp="1"/>
          </p:cNvSpPr>
          <p:nvPr>
            <p:ph type="sldNum" sz="quarter" idx="12"/>
          </p:nvPr>
        </p:nvSpPr>
        <p:spPr/>
        <p:txBody>
          <a:bodyPr/>
          <a:lstStyle/>
          <a:p>
            <a:fld id="{7F85DE25-4E33-49F8-B14F-8656C97190F5}" type="slidenum">
              <a:rPr lang="es-PE" smtClean="0"/>
              <a:t>‹Nº›</a:t>
            </a:fld>
            <a:endParaRPr lang="es-PE"/>
          </a:p>
        </p:txBody>
      </p:sp>
    </p:spTree>
    <p:extLst>
      <p:ext uri="{BB962C8B-B14F-4D97-AF65-F5344CB8AC3E}">
        <p14:creationId xmlns:p14="http://schemas.microsoft.com/office/powerpoint/2010/main" val="155191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80F81AE-BAD5-4B1B-930C-DA2FB6AAD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BA61464-EAA0-48C3-9284-13AE677D8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2B34299-5233-4E26-A1A4-09DB013BA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923DE-D9B9-403E-8141-7CEE01426896}" type="datetimeFigureOut">
              <a:rPr lang="es-PE" smtClean="0"/>
              <a:t>20/08/2019</a:t>
            </a:fld>
            <a:endParaRPr lang="es-PE"/>
          </a:p>
        </p:txBody>
      </p:sp>
      <p:sp>
        <p:nvSpPr>
          <p:cNvPr id="5" name="Marcador de pie de página 4">
            <a:extLst>
              <a:ext uri="{FF2B5EF4-FFF2-40B4-BE49-F238E27FC236}">
                <a16:creationId xmlns:a16="http://schemas.microsoft.com/office/drawing/2014/main" id="{72FA1C92-2DB1-4D0F-9A5B-A3A539551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97E33C39-D94B-4D4E-950E-88BADB477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5DE25-4E33-49F8-B14F-8656C97190F5}" type="slidenum">
              <a:rPr lang="es-PE" smtClean="0"/>
              <a:t>‹Nº›</a:t>
            </a:fld>
            <a:endParaRPr lang="es-PE"/>
          </a:p>
        </p:txBody>
      </p:sp>
    </p:spTree>
    <p:extLst>
      <p:ext uri="{BB962C8B-B14F-4D97-AF65-F5344CB8AC3E}">
        <p14:creationId xmlns:p14="http://schemas.microsoft.com/office/powerpoint/2010/main" val="107625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tp.tcrc.edu.tw/MySQL/doc/refman/5.0/es/features.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mysql.conclase.net/curso/?cap=011"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mysql.com/doc/refman/8.0/en/server-error-reference.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latzi.com/cursos/mongodb/"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platzi.com/blog/bases-de-datos-que-son-que-tipos-existe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52FB1-1AFC-49E2-A1A5-C5A02DF21B5B}"/>
              </a:ext>
            </a:extLst>
          </p:cNvPr>
          <p:cNvSpPr>
            <a:spLocks noGrp="1"/>
          </p:cNvSpPr>
          <p:nvPr>
            <p:ph type="ctrTitle"/>
          </p:nvPr>
        </p:nvSpPr>
        <p:spPr>
          <a:xfrm>
            <a:off x="1431284" y="434466"/>
            <a:ext cx="9144000" cy="1058775"/>
          </a:xfrm>
        </p:spPr>
        <p:txBody>
          <a:bodyPr/>
          <a:lstStyle/>
          <a:p>
            <a:r>
              <a:rPr lang="es-US" dirty="0"/>
              <a:t>Base de Datos</a:t>
            </a:r>
            <a:endParaRPr lang="es-PE" dirty="0"/>
          </a:p>
        </p:txBody>
      </p:sp>
      <p:sp>
        <p:nvSpPr>
          <p:cNvPr id="3" name="Subtítulo 2">
            <a:extLst>
              <a:ext uri="{FF2B5EF4-FFF2-40B4-BE49-F238E27FC236}">
                <a16:creationId xmlns:a16="http://schemas.microsoft.com/office/drawing/2014/main" id="{4C80D3C1-1623-47CC-826E-B6C8BD53B67E}"/>
              </a:ext>
            </a:extLst>
          </p:cNvPr>
          <p:cNvSpPr>
            <a:spLocks noGrp="1"/>
          </p:cNvSpPr>
          <p:nvPr>
            <p:ph type="subTitle" idx="1"/>
          </p:nvPr>
        </p:nvSpPr>
        <p:spPr>
          <a:xfrm>
            <a:off x="1431284" y="1560408"/>
            <a:ext cx="9144000" cy="500179"/>
          </a:xfrm>
        </p:spPr>
        <p:txBody>
          <a:bodyPr/>
          <a:lstStyle/>
          <a:p>
            <a:r>
              <a:rPr lang="es-US" dirty="0"/>
              <a:t>Ing. Armando Ruiz Rebollar</a:t>
            </a:r>
            <a:endParaRPr lang="es-PE" dirty="0"/>
          </a:p>
        </p:txBody>
      </p:sp>
      <p:pic>
        <p:nvPicPr>
          <p:cNvPr id="4" name="Imagen 3">
            <a:extLst>
              <a:ext uri="{FF2B5EF4-FFF2-40B4-BE49-F238E27FC236}">
                <a16:creationId xmlns:a16="http://schemas.microsoft.com/office/drawing/2014/main" id="{0EA3E343-C367-4861-9224-A1B6018A1245}"/>
              </a:ext>
            </a:extLst>
          </p:cNvPr>
          <p:cNvPicPr>
            <a:picLocks noChangeAspect="1"/>
          </p:cNvPicPr>
          <p:nvPr/>
        </p:nvPicPr>
        <p:blipFill>
          <a:blip r:embed="rId2"/>
          <a:stretch>
            <a:fillRect/>
          </a:stretch>
        </p:blipFill>
        <p:spPr>
          <a:xfrm>
            <a:off x="3474967" y="1970432"/>
            <a:ext cx="4905633" cy="3203992"/>
          </a:xfrm>
          <a:prstGeom prst="rect">
            <a:avLst/>
          </a:prstGeom>
        </p:spPr>
      </p:pic>
      <p:sp>
        <p:nvSpPr>
          <p:cNvPr id="5" name="Rectángulo 4">
            <a:extLst>
              <a:ext uri="{FF2B5EF4-FFF2-40B4-BE49-F238E27FC236}">
                <a16:creationId xmlns:a16="http://schemas.microsoft.com/office/drawing/2014/main" id="{BF86AACD-53F7-4627-BBC5-714D9467B414}"/>
              </a:ext>
            </a:extLst>
          </p:cNvPr>
          <p:cNvSpPr/>
          <p:nvPr/>
        </p:nvSpPr>
        <p:spPr>
          <a:xfrm>
            <a:off x="3048000" y="5698033"/>
            <a:ext cx="7527284" cy="369332"/>
          </a:xfrm>
          <a:prstGeom prst="rect">
            <a:avLst/>
          </a:prstGeom>
        </p:spPr>
        <p:txBody>
          <a:bodyPr wrap="square">
            <a:spAutoFit/>
          </a:bodyPr>
          <a:lstStyle/>
          <a:p>
            <a:r>
              <a:rPr lang="es-PE" dirty="0">
                <a:hlinkClick r:id="rId3"/>
              </a:rPr>
              <a:t>http://ftp.tcrc.edu.tw/MySQL/doc/refman/5.0/es/features.html</a:t>
            </a:r>
            <a:endParaRPr lang="es-PE" dirty="0"/>
          </a:p>
        </p:txBody>
      </p:sp>
    </p:spTree>
    <p:extLst>
      <p:ext uri="{BB962C8B-B14F-4D97-AF65-F5344CB8AC3E}">
        <p14:creationId xmlns:p14="http://schemas.microsoft.com/office/powerpoint/2010/main" val="181929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46CA7E-D223-4216-B6D9-6EC8F4C3F604}"/>
              </a:ext>
            </a:extLst>
          </p:cNvPr>
          <p:cNvSpPr>
            <a:spLocks noGrp="1"/>
          </p:cNvSpPr>
          <p:nvPr>
            <p:ph type="title"/>
          </p:nvPr>
        </p:nvSpPr>
        <p:spPr/>
        <p:txBody>
          <a:bodyPr/>
          <a:lstStyle/>
          <a:p>
            <a:r>
              <a:rPr lang="es-MX" dirty="0"/>
              <a:t>Lenguaje de control de datos (DCL)</a:t>
            </a:r>
            <a:endParaRPr lang="es-PE" dirty="0"/>
          </a:p>
        </p:txBody>
      </p:sp>
      <p:sp>
        <p:nvSpPr>
          <p:cNvPr id="3" name="Marcador de contenido 2">
            <a:extLst>
              <a:ext uri="{FF2B5EF4-FFF2-40B4-BE49-F238E27FC236}">
                <a16:creationId xmlns:a16="http://schemas.microsoft.com/office/drawing/2014/main" id="{D7521456-E7DA-48C9-B054-CF59CA54FDD0}"/>
              </a:ext>
            </a:extLst>
          </p:cNvPr>
          <p:cNvSpPr>
            <a:spLocks noGrp="1"/>
          </p:cNvSpPr>
          <p:nvPr>
            <p:ph idx="1"/>
          </p:nvPr>
        </p:nvSpPr>
        <p:spPr/>
        <p:txBody>
          <a:bodyPr/>
          <a:lstStyle/>
          <a:p>
            <a:r>
              <a:rPr lang="es-MX" dirty="0"/>
              <a:t>El DCL es usado para recuperar los datos almacenados o guardados. Además, su ejecución es transaccional y tiene parámetros de reversión (excepto en Oracle </a:t>
            </a:r>
            <a:r>
              <a:rPr lang="es-MX" dirty="0" err="1"/>
              <a:t>Database</a:t>
            </a:r>
            <a:r>
              <a:rPr lang="es-MX" dirty="0"/>
              <a:t>).</a:t>
            </a:r>
          </a:p>
          <a:p>
            <a:r>
              <a:rPr lang="es-MX" dirty="0"/>
              <a:t>Estas son algunas tareas del lenguaje de control de datos:</a:t>
            </a:r>
          </a:p>
          <a:p>
            <a:pPr lvl="1"/>
            <a:endParaRPr lang="es-MX" dirty="0"/>
          </a:p>
          <a:p>
            <a:pPr lvl="1"/>
            <a:r>
              <a:rPr lang="es-MX" dirty="0"/>
              <a:t>Grant: para otorgar privilegios de acceso de usuario a una base de datos.</a:t>
            </a:r>
          </a:p>
          <a:p>
            <a:pPr lvl="1"/>
            <a:r>
              <a:rPr lang="es-MX" dirty="0" err="1"/>
              <a:t>Revoke</a:t>
            </a:r>
            <a:r>
              <a:rPr lang="es-MX" dirty="0"/>
              <a:t>: para recuperar permisos del usuario.</a:t>
            </a:r>
            <a:endParaRPr lang="es-PE" dirty="0"/>
          </a:p>
        </p:txBody>
      </p:sp>
    </p:spTree>
    <p:extLst>
      <p:ext uri="{BB962C8B-B14F-4D97-AF65-F5344CB8AC3E}">
        <p14:creationId xmlns:p14="http://schemas.microsoft.com/office/powerpoint/2010/main" val="310925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F2C66-F936-4DDA-A746-DCC10885A5D9}"/>
              </a:ext>
            </a:extLst>
          </p:cNvPr>
          <p:cNvSpPr>
            <a:spLocks noGrp="1"/>
          </p:cNvSpPr>
          <p:nvPr>
            <p:ph type="title"/>
          </p:nvPr>
        </p:nvSpPr>
        <p:spPr/>
        <p:txBody>
          <a:bodyPr/>
          <a:lstStyle/>
          <a:p>
            <a:r>
              <a:rPr lang="es-MX" dirty="0"/>
              <a:t>Lenguaje de control de transacciones (TCL)</a:t>
            </a:r>
            <a:endParaRPr lang="es-PE" dirty="0"/>
          </a:p>
        </p:txBody>
      </p:sp>
      <p:sp>
        <p:nvSpPr>
          <p:cNvPr id="3" name="Marcador de contenido 2">
            <a:extLst>
              <a:ext uri="{FF2B5EF4-FFF2-40B4-BE49-F238E27FC236}">
                <a16:creationId xmlns:a16="http://schemas.microsoft.com/office/drawing/2014/main" id="{AD07A8E9-2B7F-4870-A0EC-FBE94B739A21}"/>
              </a:ext>
            </a:extLst>
          </p:cNvPr>
          <p:cNvSpPr>
            <a:spLocks noGrp="1"/>
          </p:cNvSpPr>
          <p:nvPr>
            <p:ph idx="1"/>
          </p:nvPr>
        </p:nvSpPr>
        <p:spPr/>
        <p:txBody>
          <a:bodyPr>
            <a:normAutofit/>
          </a:bodyPr>
          <a:lstStyle/>
          <a:p>
            <a:r>
              <a:rPr lang="es-MX" dirty="0"/>
              <a:t>El TCL es utilizado para ejecutar los cambios realizados por la declaración DML. Además, TCL se puede agrupar en una transacción lógica.</a:t>
            </a:r>
          </a:p>
          <a:p>
            <a:r>
              <a:rPr lang="es-MX" dirty="0"/>
              <a:t>Aquí hay algunas tareas que vienen bajo el lenguaje de control de transacciones:</a:t>
            </a:r>
          </a:p>
          <a:p>
            <a:pPr lvl="1"/>
            <a:r>
              <a:rPr lang="es-MX" dirty="0" err="1"/>
              <a:t>Commit</a:t>
            </a:r>
            <a:r>
              <a:rPr lang="es-MX" dirty="0"/>
              <a:t>: para guardar la transacción en la base de datos.</a:t>
            </a:r>
          </a:p>
          <a:p>
            <a:pPr lvl="1"/>
            <a:r>
              <a:rPr lang="es-MX" dirty="0" err="1"/>
              <a:t>Rollback</a:t>
            </a:r>
            <a:r>
              <a:rPr lang="es-MX" dirty="0"/>
              <a:t>: para restaurar la base de datos a la original desde la última confirmación.</a:t>
            </a:r>
            <a:endParaRPr lang="es-PE" dirty="0"/>
          </a:p>
        </p:txBody>
      </p:sp>
    </p:spTree>
    <p:extLst>
      <p:ext uri="{BB962C8B-B14F-4D97-AF65-F5344CB8AC3E}">
        <p14:creationId xmlns:p14="http://schemas.microsoft.com/office/powerpoint/2010/main" val="369177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C4E2D-33A2-4E76-A796-3508086C6C57}"/>
              </a:ext>
            </a:extLst>
          </p:cNvPr>
          <p:cNvSpPr>
            <a:spLocks noGrp="1"/>
          </p:cNvSpPr>
          <p:nvPr>
            <p:ph type="title"/>
          </p:nvPr>
        </p:nvSpPr>
        <p:spPr>
          <a:xfrm>
            <a:off x="838200" y="18255"/>
            <a:ext cx="10515600" cy="1325563"/>
          </a:xfrm>
        </p:spPr>
        <p:txBody>
          <a:bodyPr/>
          <a:lstStyle/>
          <a:p>
            <a:r>
              <a:rPr lang="es-MX" b="1" dirty="0"/>
              <a:t>Ejemplos de base de datos</a:t>
            </a:r>
            <a:endParaRPr lang="es-PE" dirty="0"/>
          </a:p>
        </p:txBody>
      </p:sp>
      <p:sp>
        <p:nvSpPr>
          <p:cNvPr id="3" name="Marcador de contenido 2">
            <a:extLst>
              <a:ext uri="{FF2B5EF4-FFF2-40B4-BE49-F238E27FC236}">
                <a16:creationId xmlns:a16="http://schemas.microsoft.com/office/drawing/2014/main" id="{73D56C5F-324B-45B9-A369-1E1EE8048A20}"/>
              </a:ext>
            </a:extLst>
          </p:cNvPr>
          <p:cNvSpPr>
            <a:spLocks noGrp="1"/>
          </p:cNvSpPr>
          <p:nvPr>
            <p:ph idx="1"/>
          </p:nvPr>
        </p:nvSpPr>
        <p:spPr>
          <a:xfrm>
            <a:off x="838200" y="1342238"/>
            <a:ext cx="10515600" cy="5243119"/>
          </a:xfrm>
        </p:spPr>
        <p:txBody>
          <a:bodyPr>
            <a:normAutofit fontScale="92500" lnSpcReduction="20000"/>
          </a:bodyPr>
          <a:lstStyle/>
          <a:p>
            <a:r>
              <a:rPr lang="es-MX" dirty="0"/>
              <a:t>Actualmente, las bases de datos están presentes en toda aplicación de software que tenga que lidiar con datos, de allí que formen una parte esencial de casi todas las empresas y agencias gubernamentales.</a:t>
            </a:r>
          </a:p>
          <a:p>
            <a:r>
              <a:rPr lang="es-MX" dirty="0"/>
              <a:t>Estos son algunos ejemplos de bases de datos en la vida cotidiana y en una empresa:</a:t>
            </a:r>
          </a:p>
          <a:p>
            <a:endParaRPr lang="es-MX" dirty="0"/>
          </a:p>
          <a:p>
            <a:pPr lvl="1"/>
            <a:r>
              <a:rPr lang="es-MX" dirty="0"/>
              <a:t>Banco: para información de los clientes, cuentas, préstamos, y transacciones bancarias.</a:t>
            </a:r>
          </a:p>
          <a:p>
            <a:pPr lvl="1"/>
            <a:r>
              <a:rPr lang="es-MX" dirty="0"/>
              <a:t>Universidades: para información de los estudiantes, matrículas de las asignaturas y cursos.</a:t>
            </a:r>
          </a:p>
          <a:p>
            <a:pPr lvl="1"/>
            <a:r>
              <a:rPr lang="es-MX" dirty="0"/>
              <a:t>Transacciones de tarjetas de crédito: para compras con tarjeta de crédito y generación mensual de extractos.</a:t>
            </a:r>
          </a:p>
          <a:p>
            <a:pPr lvl="1"/>
            <a:r>
              <a:rPr lang="es-MX" dirty="0"/>
              <a:t>Finanzas: para almacenar información sobre grandes empresas, ventas y compras de documentos formales financieros, como bolsa y bonos.</a:t>
            </a:r>
          </a:p>
          <a:p>
            <a:pPr lvl="1"/>
            <a:r>
              <a:rPr lang="es-MX" dirty="0"/>
              <a:t>Ventas: para información de clientes, productos y compras.</a:t>
            </a:r>
          </a:p>
          <a:p>
            <a:pPr lvl="1"/>
            <a:r>
              <a:rPr lang="es-MX" dirty="0"/>
              <a:t>Restaurant: para guardar los movimientos de ventas.</a:t>
            </a:r>
            <a:endParaRPr lang="es-PE" dirty="0"/>
          </a:p>
        </p:txBody>
      </p:sp>
    </p:spTree>
    <p:extLst>
      <p:ext uri="{BB962C8B-B14F-4D97-AF65-F5344CB8AC3E}">
        <p14:creationId xmlns:p14="http://schemas.microsoft.com/office/powerpoint/2010/main" val="131642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C26DA4-9B32-4E16-9408-FF268F38C1C6}"/>
              </a:ext>
            </a:extLst>
          </p:cNvPr>
          <p:cNvSpPr>
            <a:spLocks noGrp="1"/>
          </p:cNvSpPr>
          <p:nvPr>
            <p:ph idx="1"/>
          </p:nvPr>
        </p:nvSpPr>
        <p:spPr>
          <a:xfrm>
            <a:off x="838200" y="369116"/>
            <a:ext cx="10515600" cy="6191075"/>
          </a:xfrm>
        </p:spPr>
        <p:txBody>
          <a:bodyPr>
            <a:normAutofit/>
          </a:bodyPr>
          <a:lstStyle/>
          <a:p>
            <a:r>
              <a:rPr lang="es-MX" dirty="0"/>
              <a:t>Estas bases de datos son de gran importancia para:</a:t>
            </a:r>
          </a:p>
          <a:p>
            <a:pPr lvl="1"/>
            <a:r>
              <a:rPr lang="es-MX" dirty="0"/>
              <a:t>Recuperación rápida y flexible de información.</a:t>
            </a:r>
          </a:p>
          <a:p>
            <a:pPr lvl="1"/>
            <a:r>
              <a:rPr lang="es-MX" dirty="0"/>
              <a:t>Organización y reorganización de la información.</a:t>
            </a:r>
          </a:p>
          <a:p>
            <a:pPr lvl="1"/>
            <a:r>
              <a:rPr lang="es-MX" dirty="0"/>
              <a:t>Impresión y distribución de información en varias formas.</a:t>
            </a:r>
          </a:p>
          <a:p>
            <a:pPr lvl="1"/>
            <a:r>
              <a:rPr lang="es-MX" dirty="0"/>
              <a:t>Además, les servirá a las empresas para:</a:t>
            </a:r>
          </a:p>
          <a:p>
            <a:r>
              <a:rPr lang="es-MX" dirty="0"/>
              <a:t>Indicadores</a:t>
            </a:r>
          </a:p>
          <a:p>
            <a:pPr lvl="1"/>
            <a:r>
              <a:rPr lang="es-MX" dirty="0"/>
              <a:t>Mantener comunicación constante con los clientes (mail, teléfono, correo etc.)</a:t>
            </a:r>
          </a:p>
          <a:p>
            <a:pPr lvl="1"/>
            <a:r>
              <a:rPr lang="es-MX" dirty="0"/>
              <a:t>Conocer las tendencias de compra del mercado objetivo.</a:t>
            </a:r>
          </a:p>
          <a:p>
            <a:pPr lvl="1"/>
            <a:r>
              <a:rPr lang="es-MX" dirty="0"/>
              <a:t>Personalizar la atención a los usuarios.</a:t>
            </a:r>
          </a:p>
          <a:p>
            <a:pPr lvl="1"/>
            <a:r>
              <a:rPr lang="es-MX" dirty="0"/>
              <a:t>Utilizar segmentos específicos de clientes para colocar productos específicos y así llegar de manera directa al comprador o usuario.</a:t>
            </a:r>
            <a:endParaRPr lang="es-PE" dirty="0"/>
          </a:p>
        </p:txBody>
      </p:sp>
    </p:spTree>
    <p:extLst>
      <p:ext uri="{BB962C8B-B14F-4D97-AF65-F5344CB8AC3E}">
        <p14:creationId xmlns:p14="http://schemas.microsoft.com/office/powerpoint/2010/main" val="273539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B0AC-9DF4-4F4C-9D94-75DBA7A42BEB}"/>
              </a:ext>
            </a:extLst>
          </p:cNvPr>
          <p:cNvSpPr>
            <a:spLocks noGrp="1"/>
          </p:cNvSpPr>
          <p:nvPr>
            <p:ph type="title"/>
          </p:nvPr>
        </p:nvSpPr>
        <p:spPr/>
        <p:txBody>
          <a:bodyPr/>
          <a:lstStyle/>
          <a:p>
            <a:r>
              <a:rPr lang="es-MX" dirty="0"/>
              <a:t>Qué es la Normalización de una base de datos</a:t>
            </a:r>
            <a:endParaRPr lang="es-PE" dirty="0"/>
          </a:p>
        </p:txBody>
      </p:sp>
      <p:sp>
        <p:nvSpPr>
          <p:cNvPr id="3" name="Marcador de contenido 2">
            <a:extLst>
              <a:ext uri="{FF2B5EF4-FFF2-40B4-BE49-F238E27FC236}">
                <a16:creationId xmlns:a16="http://schemas.microsoft.com/office/drawing/2014/main" id="{0BA20429-2854-4567-955C-84A3F7DDD249}"/>
              </a:ext>
            </a:extLst>
          </p:cNvPr>
          <p:cNvSpPr>
            <a:spLocks noGrp="1"/>
          </p:cNvSpPr>
          <p:nvPr>
            <p:ph idx="1"/>
          </p:nvPr>
        </p:nvSpPr>
        <p:spPr/>
        <p:txBody>
          <a:bodyPr>
            <a:normAutofit fontScale="92500" lnSpcReduction="20000"/>
          </a:bodyPr>
          <a:lstStyle/>
          <a:p>
            <a:r>
              <a:rPr lang="es-MX" dirty="0"/>
              <a:t>El proceso de normalización de una base de datos relacional consiste en aplicar una serie de reglas para evitar a futuro realizar </a:t>
            </a:r>
            <a:r>
              <a:rPr lang="es-MX" dirty="0" err="1"/>
              <a:t>queries</a:t>
            </a:r>
            <a:r>
              <a:rPr lang="es-MX" dirty="0"/>
              <a:t>, o consultas innecesariamente complejas. En otras palabras están enfocadas en eliminar redundancias e inconsistencias de dependencia en el diseño de las tablas.</a:t>
            </a:r>
          </a:p>
          <a:p>
            <a:r>
              <a:rPr lang="es-MX" dirty="0"/>
              <a:t>Las bases de datos se normalizan para:</a:t>
            </a:r>
          </a:p>
          <a:p>
            <a:endParaRPr lang="es-MX" dirty="0"/>
          </a:p>
          <a:p>
            <a:pPr lvl="1"/>
            <a:r>
              <a:rPr lang="es-MX" dirty="0"/>
              <a:t>Evitar la redundancia de datos</a:t>
            </a:r>
          </a:p>
          <a:p>
            <a:pPr lvl="1"/>
            <a:r>
              <a:rPr lang="es-MX" dirty="0"/>
              <a:t>Proteger la integridad de los datos</a:t>
            </a:r>
          </a:p>
          <a:p>
            <a:pPr lvl="1"/>
            <a:r>
              <a:rPr lang="es-MX" dirty="0"/>
              <a:t>Evitar problemas de actualización de los datos en las tablas</a:t>
            </a:r>
          </a:p>
          <a:p>
            <a:pPr lvl="1"/>
            <a:endParaRPr lang="es-MX" dirty="0"/>
          </a:p>
          <a:p>
            <a:r>
              <a:rPr lang="es-MX" dirty="0"/>
              <a:t>Para poder decir que nuestra base de datos está normalizada deben respetarse 3 niveles de normalización.</a:t>
            </a:r>
            <a:endParaRPr lang="es-PE" dirty="0"/>
          </a:p>
        </p:txBody>
      </p:sp>
    </p:spTree>
    <p:extLst>
      <p:ext uri="{BB962C8B-B14F-4D97-AF65-F5344CB8AC3E}">
        <p14:creationId xmlns:p14="http://schemas.microsoft.com/office/powerpoint/2010/main" val="1498468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2B2A9-8155-4973-AEFB-C4CEF9CE604A}"/>
              </a:ext>
            </a:extLst>
          </p:cNvPr>
          <p:cNvSpPr>
            <a:spLocks noGrp="1"/>
          </p:cNvSpPr>
          <p:nvPr>
            <p:ph type="title"/>
          </p:nvPr>
        </p:nvSpPr>
        <p:spPr>
          <a:xfrm>
            <a:off x="838200" y="18255"/>
            <a:ext cx="10515600" cy="1325563"/>
          </a:xfrm>
        </p:spPr>
        <p:txBody>
          <a:bodyPr/>
          <a:lstStyle/>
          <a:p>
            <a:r>
              <a:rPr lang="es-US" dirty="0"/>
              <a:t>Primera Formal Normal</a:t>
            </a:r>
            <a:endParaRPr lang="es-PE" dirty="0"/>
          </a:p>
        </p:txBody>
      </p:sp>
      <p:sp>
        <p:nvSpPr>
          <p:cNvPr id="3" name="Marcador de contenido 2">
            <a:extLst>
              <a:ext uri="{FF2B5EF4-FFF2-40B4-BE49-F238E27FC236}">
                <a16:creationId xmlns:a16="http://schemas.microsoft.com/office/drawing/2014/main" id="{D8D6B479-ECC9-4BAB-8B8B-6B6046971C87}"/>
              </a:ext>
            </a:extLst>
          </p:cNvPr>
          <p:cNvSpPr>
            <a:spLocks noGrp="1"/>
          </p:cNvSpPr>
          <p:nvPr>
            <p:ph idx="1"/>
          </p:nvPr>
        </p:nvSpPr>
        <p:spPr>
          <a:xfrm>
            <a:off x="838200" y="989902"/>
            <a:ext cx="10515600" cy="5553511"/>
          </a:xfrm>
        </p:spPr>
        <p:txBody>
          <a:bodyPr>
            <a:normAutofit/>
          </a:bodyPr>
          <a:lstStyle/>
          <a:p>
            <a:r>
              <a:rPr lang="es-MX" sz="2400" dirty="0"/>
              <a:t>Hay que seguir una serie de pasos para poder decir que nuestra tabla está en primera forma normal, estos son:</a:t>
            </a:r>
          </a:p>
          <a:p>
            <a:endParaRPr lang="es-MX" sz="2400" dirty="0"/>
          </a:p>
          <a:p>
            <a:pPr marL="514350" indent="-514350">
              <a:buFont typeface="+mj-lt"/>
              <a:buAutoNum type="arabicPeriod"/>
            </a:pPr>
            <a:r>
              <a:rPr lang="es-MX" sz="2400" dirty="0"/>
              <a:t>Eliminar los grupos repetitivos de la tablas individuales.</a:t>
            </a:r>
          </a:p>
          <a:p>
            <a:pPr marL="514350" indent="-514350">
              <a:buFont typeface="+mj-lt"/>
              <a:buAutoNum type="arabicPeriod"/>
            </a:pPr>
            <a:r>
              <a:rPr lang="es-MX" sz="2400" dirty="0"/>
              <a:t>Crear una tabla separada por cada grupo de datos relacionados.</a:t>
            </a:r>
          </a:p>
          <a:p>
            <a:pPr marL="514350" indent="-514350">
              <a:buFont typeface="+mj-lt"/>
              <a:buAutoNum type="arabicPeriod"/>
            </a:pPr>
            <a:r>
              <a:rPr lang="es-MX" sz="2400" dirty="0"/>
              <a:t>Identificar cada grupo de datos relacionados con una clave primaria</a:t>
            </a:r>
          </a:p>
          <a:p>
            <a:pPr marL="0" indent="0">
              <a:buNone/>
            </a:pPr>
            <a:r>
              <a:rPr lang="es-MX" sz="2400" dirty="0"/>
              <a:t>Para identificar si lo hemos hecho de manera correcta debemos considerar los siguientes aspectos:</a:t>
            </a:r>
          </a:p>
          <a:p>
            <a:r>
              <a:rPr lang="es-MX" sz="2400" dirty="0"/>
              <a:t>Todos los atributos son atómicos. Un atributo es atómico si los elementos del dominio son indivisibles, mínimos.</a:t>
            </a:r>
          </a:p>
          <a:p>
            <a:r>
              <a:rPr lang="es-MX" sz="2400" dirty="0"/>
              <a:t>La tabla contiene una clave primaria única.</a:t>
            </a:r>
          </a:p>
          <a:p>
            <a:r>
              <a:rPr lang="es-MX" sz="2400" dirty="0"/>
              <a:t>La clave primaria no contiene atributos nulos.</a:t>
            </a:r>
          </a:p>
          <a:p>
            <a:r>
              <a:rPr lang="es-MX" sz="2400" dirty="0"/>
              <a:t>Una tabla no puede tener múltiples valores en cada columna.</a:t>
            </a:r>
          </a:p>
        </p:txBody>
      </p:sp>
    </p:spTree>
    <p:extLst>
      <p:ext uri="{BB962C8B-B14F-4D97-AF65-F5344CB8AC3E}">
        <p14:creationId xmlns:p14="http://schemas.microsoft.com/office/powerpoint/2010/main" val="228180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D8294E-A752-44C7-8028-E9FC1ED8FF85}"/>
              </a:ext>
            </a:extLst>
          </p:cNvPr>
          <p:cNvSpPr>
            <a:spLocks noGrp="1"/>
          </p:cNvSpPr>
          <p:nvPr>
            <p:ph type="title"/>
          </p:nvPr>
        </p:nvSpPr>
        <p:spPr/>
        <p:txBody>
          <a:bodyPr/>
          <a:lstStyle/>
          <a:p>
            <a:r>
              <a:rPr lang="es-US" dirty="0"/>
              <a:t>La Segunda Forma Normal</a:t>
            </a:r>
            <a:endParaRPr lang="es-PE" dirty="0"/>
          </a:p>
        </p:txBody>
      </p:sp>
      <p:sp>
        <p:nvSpPr>
          <p:cNvPr id="3" name="Marcador de contenido 2">
            <a:extLst>
              <a:ext uri="{FF2B5EF4-FFF2-40B4-BE49-F238E27FC236}">
                <a16:creationId xmlns:a16="http://schemas.microsoft.com/office/drawing/2014/main" id="{DEC5C449-79C9-4851-877F-61FD125607B5}"/>
              </a:ext>
            </a:extLst>
          </p:cNvPr>
          <p:cNvSpPr>
            <a:spLocks noGrp="1"/>
          </p:cNvSpPr>
          <p:nvPr>
            <p:ph idx="1"/>
          </p:nvPr>
        </p:nvSpPr>
        <p:spPr/>
        <p:txBody>
          <a:bodyPr>
            <a:normAutofit/>
          </a:bodyPr>
          <a:lstStyle/>
          <a:p>
            <a:r>
              <a:rPr lang="es-MX" dirty="0"/>
              <a:t>Debemos seguir los siguientes pasos:</a:t>
            </a:r>
          </a:p>
          <a:p>
            <a:endParaRPr lang="es-MX" dirty="0"/>
          </a:p>
          <a:p>
            <a:pPr marL="514350" indent="-514350">
              <a:buFont typeface="+mj-lt"/>
              <a:buAutoNum type="arabicPeriod"/>
            </a:pPr>
            <a:r>
              <a:rPr lang="es-MX" dirty="0"/>
              <a:t>Crear tablas separadas para aquellos grupos de datos que se aplican a varios registros.</a:t>
            </a:r>
          </a:p>
          <a:p>
            <a:pPr marL="514350" indent="-514350">
              <a:buFont typeface="+mj-lt"/>
              <a:buAutoNum type="arabicPeriod"/>
            </a:pPr>
            <a:r>
              <a:rPr lang="es-MX" dirty="0"/>
              <a:t>Relacionar estas tablas mediante una clave externa.</a:t>
            </a:r>
          </a:p>
          <a:p>
            <a:r>
              <a:rPr lang="es-MX" dirty="0"/>
              <a:t>Sabremos si nuestra base de datos tiene en la segunda forma normal si ésta previamente cumple con las normas de la Primera forma Normal y si sus atributos no principales dependen de forma completa de la clave principal. </a:t>
            </a:r>
          </a:p>
          <a:p>
            <a:endParaRPr lang="es-PE" dirty="0"/>
          </a:p>
        </p:txBody>
      </p:sp>
    </p:spTree>
    <p:extLst>
      <p:ext uri="{BB962C8B-B14F-4D97-AF65-F5344CB8AC3E}">
        <p14:creationId xmlns:p14="http://schemas.microsoft.com/office/powerpoint/2010/main" val="2532417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59D494-37A2-4DCD-ADFF-FC8160650AF5}"/>
              </a:ext>
            </a:extLst>
          </p:cNvPr>
          <p:cNvSpPr>
            <a:spLocks noGrp="1"/>
          </p:cNvSpPr>
          <p:nvPr>
            <p:ph type="title"/>
          </p:nvPr>
        </p:nvSpPr>
        <p:spPr/>
        <p:txBody>
          <a:bodyPr/>
          <a:lstStyle/>
          <a:p>
            <a:r>
              <a:rPr lang="es-US" dirty="0"/>
              <a:t>La Tercera Forma Normal</a:t>
            </a:r>
            <a:endParaRPr lang="es-PE" dirty="0"/>
          </a:p>
        </p:txBody>
      </p:sp>
      <p:sp>
        <p:nvSpPr>
          <p:cNvPr id="3" name="Marcador de contenido 2">
            <a:extLst>
              <a:ext uri="{FF2B5EF4-FFF2-40B4-BE49-F238E27FC236}">
                <a16:creationId xmlns:a16="http://schemas.microsoft.com/office/drawing/2014/main" id="{B1C9D8F3-C0C8-4226-8389-82AA53847937}"/>
              </a:ext>
            </a:extLst>
          </p:cNvPr>
          <p:cNvSpPr>
            <a:spLocks noGrp="1"/>
          </p:cNvSpPr>
          <p:nvPr>
            <p:ph idx="1"/>
          </p:nvPr>
        </p:nvSpPr>
        <p:spPr/>
        <p:txBody>
          <a:bodyPr>
            <a:normAutofit/>
          </a:bodyPr>
          <a:lstStyle/>
          <a:p>
            <a:r>
              <a:rPr lang="es-MX" dirty="0"/>
              <a:t>Debemos considerar los siguientes puntos:</a:t>
            </a:r>
          </a:p>
          <a:p>
            <a:endParaRPr lang="es-MX" dirty="0"/>
          </a:p>
          <a:p>
            <a:pPr marL="514350" indent="-514350">
              <a:buFont typeface="+mj-lt"/>
              <a:buAutoNum type="arabicPeriod"/>
            </a:pPr>
            <a:r>
              <a:rPr lang="es-MX" dirty="0"/>
              <a:t>Eliminar aquellos campos que no dependan de la clave.</a:t>
            </a:r>
          </a:p>
          <a:p>
            <a:pPr marL="514350" indent="-514350">
              <a:buFont typeface="+mj-lt"/>
              <a:buAutoNum type="arabicPeriod"/>
            </a:pPr>
            <a:r>
              <a:rPr lang="es-MX" dirty="0"/>
              <a:t>Ninguna columna puede depender de una columna que no tenga una clave.</a:t>
            </a:r>
          </a:p>
          <a:p>
            <a:r>
              <a:rPr lang="es-MX" dirty="0"/>
              <a:t>Podemos decir que nuestra tabla se encuentra en tercera normal si previamente estaba en segunda forma normal y si no existe ninguna dependencia funcional transitiva entre los atributos que no son clave. </a:t>
            </a:r>
            <a:endParaRPr lang="es-PE" dirty="0"/>
          </a:p>
        </p:txBody>
      </p:sp>
    </p:spTree>
    <p:extLst>
      <p:ext uri="{BB962C8B-B14F-4D97-AF65-F5344CB8AC3E}">
        <p14:creationId xmlns:p14="http://schemas.microsoft.com/office/powerpoint/2010/main" val="359550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8C599C8-7D95-48AF-8120-572F0A2AC1ED}"/>
              </a:ext>
            </a:extLst>
          </p:cNvPr>
          <p:cNvPicPr>
            <a:picLocks noChangeAspect="1"/>
          </p:cNvPicPr>
          <p:nvPr/>
        </p:nvPicPr>
        <p:blipFill rotWithShape="1">
          <a:blip r:embed="rId2"/>
          <a:srcRect l="27454" t="14067" r="27546" b="15719"/>
          <a:stretch/>
        </p:blipFill>
        <p:spPr>
          <a:xfrm>
            <a:off x="1996578" y="0"/>
            <a:ext cx="7600427" cy="6670710"/>
          </a:xfrm>
          <a:prstGeom prst="rect">
            <a:avLst/>
          </a:prstGeom>
        </p:spPr>
      </p:pic>
    </p:spTree>
    <p:extLst>
      <p:ext uri="{BB962C8B-B14F-4D97-AF65-F5344CB8AC3E}">
        <p14:creationId xmlns:p14="http://schemas.microsoft.com/office/powerpoint/2010/main" val="2797281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F382FD8-F809-4991-96A6-8BBAC06558EA}"/>
              </a:ext>
            </a:extLst>
          </p:cNvPr>
          <p:cNvPicPr>
            <a:picLocks noChangeAspect="1"/>
          </p:cNvPicPr>
          <p:nvPr/>
        </p:nvPicPr>
        <p:blipFill rotWithShape="1">
          <a:blip r:embed="rId2"/>
          <a:srcRect l="27592" t="9664" r="28716" b="22080"/>
          <a:stretch/>
        </p:blipFill>
        <p:spPr>
          <a:xfrm>
            <a:off x="2365695" y="0"/>
            <a:ext cx="7650759" cy="6723028"/>
          </a:xfrm>
          <a:prstGeom prst="rect">
            <a:avLst/>
          </a:prstGeom>
        </p:spPr>
      </p:pic>
    </p:spTree>
    <p:extLst>
      <p:ext uri="{BB962C8B-B14F-4D97-AF65-F5344CB8AC3E}">
        <p14:creationId xmlns:p14="http://schemas.microsoft.com/office/powerpoint/2010/main" val="112296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EF4F2-7663-4803-ABFA-7DF8F01BC44C}"/>
              </a:ext>
            </a:extLst>
          </p:cNvPr>
          <p:cNvSpPr>
            <a:spLocks noGrp="1"/>
          </p:cNvSpPr>
          <p:nvPr>
            <p:ph type="title"/>
          </p:nvPr>
        </p:nvSpPr>
        <p:spPr/>
        <p:txBody>
          <a:bodyPr/>
          <a:lstStyle/>
          <a:p>
            <a:r>
              <a:rPr lang="es-US" dirty="0"/>
              <a:t>Base de datos</a:t>
            </a:r>
            <a:endParaRPr lang="es-PE" dirty="0"/>
          </a:p>
        </p:txBody>
      </p:sp>
      <p:sp>
        <p:nvSpPr>
          <p:cNvPr id="3" name="Marcador de contenido 2">
            <a:extLst>
              <a:ext uri="{FF2B5EF4-FFF2-40B4-BE49-F238E27FC236}">
                <a16:creationId xmlns:a16="http://schemas.microsoft.com/office/drawing/2014/main" id="{BF7AB339-D917-42CA-9799-297AFE31DFCD}"/>
              </a:ext>
            </a:extLst>
          </p:cNvPr>
          <p:cNvSpPr>
            <a:spLocks noGrp="1"/>
          </p:cNvSpPr>
          <p:nvPr>
            <p:ph idx="1"/>
          </p:nvPr>
        </p:nvSpPr>
        <p:spPr/>
        <p:txBody>
          <a:bodyPr>
            <a:normAutofit/>
          </a:bodyPr>
          <a:lstStyle/>
          <a:p>
            <a:r>
              <a:rPr lang="es-MX" dirty="0"/>
              <a:t>En informática, </a:t>
            </a:r>
            <a:r>
              <a:rPr lang="es-MX" b="1" dirty="0"/>
              <a:t>una base de datos (BD) es una colección de datos o registros.</a:t>
            </a:r>
            <a:r>
              <a:rPr lang="es-MX" dirty="0"/>
              <a:t> Es decir, una recopilación de información que se organiza para que se pueda acceder, administrar y actualizar fácilmente.</a:t>
            </a:r>
          </a:p>
          <a:p>
            <a:r>
              <a:rPr lang="es-MX" dirty="0"/>
              <a:t>Pero… </a:t>
            </a:r>
            <a:r>
              <a:rPr lang="es-MX" b="1" dirty="0"/>
              <a:t>¿Para qué se utiliza una base de datos?</a:t>
            </a:r>
            <a:endParaRPr lang="es-MX" dirty="0"/>
          </a:p>
          <a:p>
            <a:pPr marL="0" indent="0">
              <a:buNone/>
            </a:pPr>
            <a:r>
              <a:rPr lang="es-MX" dirty="0"/>
              <a:t>Para almacenar todo tipo de datos como videos, imágenes o incluso el texto que estás leyendo ahora mismo. De allí que estén presentes en prácticamente todas las aplicaciones web y móviles como Facebook, WhatsApp, etc.</a:t>
            </a:r>
          </a:p>
          <a:p>
            <a:endParaRPr lang="es-MX" dirty="0"/>
          </a:p>
          <a:p>
            <a:endParaRPr lang="es-PE" dirty="0"/>
          </a:p>
        </p:txBody>
      </p:sp>
    </p:spTree>
    <p:extLst>
      <p:ext uri="{BB962C8B-B14F-4D97-AF65-F5344CB8AC3E}">
        <p14:creationId xmlns:p14="http://schemas.microsoft.com/office/powerpoint/2010/main" val="586144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05DCFC-4225-40E6-971F-7B6D5C1D6E94}"/>
              </a:ext>
            </a:extLst>
          </p:cNvPr>
          <p:cNvPicPr>
            <a:picLocks noChangeAspect="1"/>
          </p:cNvPicPr>
          <p:nvPr/>
        </p:nvPicPr>
        <p:blipFill rotWithShape="1">
          <a:blip r:embed="rId2"/>
          <a:srcRect l="26697" t="41101" r="27959" b="23180"/>
          <a:stretch/>
        </p:blipFill>
        <p:spPr>
          <a:xfrm>
            <a:off x="629173" y="704674"/>
            <a:ext cx="10715899" cy="4748169"/>
          </a:xfrm>
          <a:prstGeom prst="rect">
            <a:avLst/>
          </a:prstGeom>
        </p:spPr>
      </p:pic>
    </p:spTree>
    <p:extLst>
      <p:ext uri="{BB962C8B-B14F-4D97-AF65-F5344CB8AC3E}">
        <p14:creationId xmlns:p14="http://schemas.microsoft.com/office/powerpoint/2010/main" val="2391549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D1273-485D-4D2E-9BC4-4A0D8E2D1161}"/>
              </a:ext>
            </a:extLst>
          </p:cNvPr>
          <p:cNvSpPr>
            <a:spLocks noGrp="1"/>
          </p:cNvSpPr>
          <p:nvPr>
            <p:ph type="title"/>
          </p:nvPr>
        </p:nvSpPr>
        <p:spPr>
          <a:xfrm>
            <a:off x="4185407" y="2479150"/>
            <a:ext cx="4069360" cy="1325563"/>
          </a:xfrm>
        </p:spPr>
        <p:txBody>
          <a:bodyPr/>
          <a:lstStyle/>
          <a:p>
            <a:r>
              <a:rPr lang="es-US" dirty="0"/>
              <a:t>Funciones </a:t>
            </a:r>
            <a:r>
              <a:rPr lang="es-US" dirty="0" err="1"/>
              <a:t>Mysql</a:t>
            </a:r>
            <a:endParaRPr lang="es-PE" dirty="0"/>
          </a:p>
        </p:txBody>
      </p:sp>
    </p:spTree>
    <p:extLst>
      <p:ext uri="{BB962C8B-B14F-4D97-AF65-F5344CB8AC3E}">
        <p14:creationId xmlns:p14="http://schemas.microsoft.com/office/powerpoint/2010/main" val="2864821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4D54ECA5-249B-4B84-A794-9467605C512F}"/>
              </a:ext>
            </a:extLst>
          </p:cNvPr>
          <p:cNvPicPr>
            <a:picLocks noChangeAspect="1"/>
          </p:cNvPicPr>
          <p:nvPr/>
        </p:nvPicPr>
        <p:blipFill rotWithShape="1">
          <a:blip r:embed="rId3"/>
          <a:srcRect l="12868" t="22141" r="63118" b="19511"/>
          <a:stretch/>
        </p:blipFill>
        <p:spPr>
          <a:xfrm>
            <a:off x="234890" y="81792"/>
            <a:ext cx="4898011" cy="6694416"/>
          </a:xfrm>
          <a:prstGeom prst="rect">
            <a:avLst/>
          </a:prstGeom>
        </p:spPr>
      </p:pic>
      <p:pic>
        <p:nvPicPr>
          <p:cNvPr id="5" name="Imagen 4">
            <a:hlinkClick r:id="rId2"/>
            <a:extLst>
              <a:ext uri="{FF2B5EF4-FFF2-40B4-BE49-F238E27FC236}">
                <a16:creationId xmlns:a16="http://schemas.microsoft.com/office/drawing/2014/main" id="{1CEEC6BA-A69A-4092-A6A0-18EA3D69CE14}"/>
              </a:ext>
            </a:extLst>
          </p:cNvPr>
          <p:cNvPicPr>
            <a:picLocks noChangeAspect="1"/>
          </p:cNvPicPr>
          <p:nvPr/>
        </p:nvPicPr>
        <p:blipFill rotWithShape="1">
          <a:blip r:embed="rId4"/>
          <a:srcRect l="13073" t="15657" r="41033" b="9235"/>
          <a:stretch/>
        </p:blipFill>
        <p:spPr>
          <a:xfrm>
            <a:off x="5343787" y="81791"/>
            <a:ext cx="6700423" cy="6694415"/>
          </a:xfrm>
          <a:prstGeom prst="rect">
            <a:avLst/>
          </a:prstGeom>
        </p:spPr>
      </p:pic>
    </p:spTree>
    <p:extLst>
      <p:ext uri="{BB962C8B-B14F-4D97-AF65-F5344CB8AC3E}">
        <p14:creationId xmlns:p14="http://schemas.microsoft.com/office/powerpoint/2010/main" val="3402803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567EB1-6D15-421F-832D-11F5DB16E241}"/>
              </a:ext>
            </a:extLst>
          </p:cNvPr>
          <p:cNvSpPr>
            <a:spLocks noGrp="1"/>
          </p:cNvSpPr>
          <p:nvPr>
            <p:ph idx="1"/>
          </p:nvPr>
        </p:nvSpPr>
        <p:spPr>
          <a:xfrm>
            <a:off x="4084740" y="2765192"/>
            <a:ext cx="3415018" cy="540070"/>
          </a:xfrm>
        </p:spPr>
        <p:txBody>
          <a:bodyPr/>
          <a:lstStyle/>
          <a:p>
            <a:r>
              <a:rPr lang="es-US" dirty="0"/>
              <a:t>Transacciones</a:t>
            </a:r>
            <a:endParaRPr lang="es-PE" dirty="0"/>
          </a:p>
        </p:txBody>
      </p:sp>
    </p:spTree>
    <p:extLst>
      <p:ext uri="{BB962C8B-B14F-4D97-AF65-F5344CB8AC3E}">
        <p14:creationId xmlns:p14="http://schemas.microsoft.com/office/powerpoint/2010/main" val="71862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8434A10F-9BC3-4D00-A79E-8B15B32E5E67}"/>
              </a:ext>
            </a:extLst>
          </p:cNvPr>
          <p:cNvSpPr>
            <a:spLocks noGrp="1"/>
          </p:cNvSpPr>
          <p:nvPr>
            <p:ph idx="1"/>
          </p:nvPr>
        </p:nvSpPr>
        <p:spPr>
          <a:xfrm>
            <a:off x="545284" y="276837"/>
            <a:ext cx="11182525" cy="6350466"/>
          </a:xfrm>
        </p:spPr>
        <p:txBody>
          <a:bodyPr>
            <a:normAutofit fontScale="77500" lnSpcReduction="20000"/>
          </a:bodyPr>
          <a:lstStyle/>
          <a:p>
            <a:r>
              <a:rPr lang="es-MX" dirty="0"/>
              <a:t>Las transacciones son un conjunto de instrucciones SQL que tienen la cualidad de ejecutarse como una unidad, es decir, o se ejecutan todas o no se ejecuta ninguna. Si una transacción tiene éxito, todas las modificaciones de los datos realizados durante la transacción se guardan en la base de datos. Si una transacción contiene errores los cambios no se guardaran en la base de datos.</a:t>
            </a:r>
            <a:br>
              <a:rPr lang="es-MX" dirty="0"/>
            </a:br>
            <a:br>
              <a:rPr lang="es-MX" dirty="0"/>
            </a:br>
            <a:r>
              <a:rPr lang="es-MX" dirty="0"/>
              <a:t>En un sistema ideal, las transacciones deberían garantizar todas las propiedades ACID (en la práctica, a veces alguna de estas propiedades se simplifica o debilita con vistas a obtener un mejor rendimiento).</a:t>
            </a:r>
            <a:br>
              <a:rPr lang="es-MX" dirty="0"/>
            </a:br>
            <a:br>
              <a:rPr lang="es-MX" dirty="0"/>
            </a:br>
            <a:r>
              <a:rPr lang="es-MX" dirty="0"/>
              <a:t>ACID son las siglas de </a:t>
            </a:r>
            <a:r>
              <a:rPr lang="es-MX" dirty="0" err="1"/>
              <a:t>Atomicity</a:t>
            </a:r>
            <a:r>
              <a:rPr lang="es-MX" dirty="0"/>
              <a:t>, </a:t>
            </a:r>
            <a:r>
              <a:rPr lang="es-MX" dirty="0" err="1"/>
              <a:t>Consistency</a:t>
            </a:r>
            <a:r>
              <a:rPr lang="es-MX" dirty="0"/>
              <a:t>, </a:t>
            </a:r>
            <a:r>
              <a:rPr lang="es-MX" dirty="0" err="1"/>
              <a:t>Isolation</a:t>
            </a:r>
            <a:r>
              <a:rPr lang="es-MX" dirty="0"/>
              <a:t> y </a:t>
            </a:r>
            <a:r>
              <a:rPr lang="es-MX" dirty="0" err="1"/>
              <a:t>Durability</a:t>
            </a:r>
            <a:r>
              <a:rPr lang="es-MX" dirty="0"/>
              <a:t> (Atomicidad, Consistencia, Aislamiento , Durabilidad)</a:t>
            </a:r>
            <a:br>
              <a:rPr lang="es-MX" dirty="0"/>
            </a:br>
            <a:r>
              <a:rPr lang="es-MX" b="1" dirty="0"/>
              <a:t>Atomicidad</a:t>
            </a:r>
            <a:r>
              <a:rPr lang="es-MX" dirty="0"/>
              <a:t>. Es la propiedad que asegura que la operación se ha realizado o no, y por lo tanto ante un fallo del sistema no puede quedar a medias.</a:t>
            </a:r>
          </a:p>
          <a:p>
            <a:r>
              <a:rPr lang="es-MX" b="1" dirty="0"/>
              <a:t>Consistencia</a:t>
            </a:r>
            <a:r>
              <a:rPr lang="es-MX" dirty="0"/>
              <a:t>. Esta propiedad esta ligada a la integridad referencial, es decir solo se pueden escribir datos válidos respetando los tipos de datos declarados y la integridad referencial.</a:t>
            </a:r>
          </a:p>
          <a:p>
            <a:r>
              <a:rPr lang="es-MX" b="1" dirty="0"/>
              <a:t>Aislamiento</a:t>
            </a:r>
            <a:r>
              <a:rPr lang="es-MX" dirty="0"/>
              <a:t>. Asegura que una operación no puede afectar a otras. Con esto se asegura que varias transacciones sobre la misma información sean independientes y no generen ningún tipo de error.</a:t>
            </a:r>
          </a:p>
          <a:p>
            <a:r>
              <a:rPr lang="es-MX" b="1" dirty="0"/>
              <a:t>Durabilidad</a:t>
            </a:r>
            <a:r>
              <a:rPr lang="es-MX" dirty="0"/>
              <a:t>. Cuando se completa una transacción con éxito los cambios se vuelven permanentes.</a:t>
            </a:r>
          </a:p>
          <a:p>
            <a:r>
              <a:rPr lang="es-MX" dirty="0"/>
              <a:t>El ejemplo clásico de transacción es una transferencia bancaria, en la que quitamos saldo a una cuenta y lo añadimos en otra. Si no somo capaces de abonar el dinero en la cuenta de destino, no debemos quitarlo de la cuenta de origen.</a:t>
            </a:r>
            <a:endParaRPr lang="es-PE" dirty="0"/>
          </a:p>
        </p:txBody>
      </p:sp>
    </p:spTree>
    <p:extLst>
      <p:ext uri="{BB962C8B-B14F-4D97-AF65-F5344CB8AC3E}">
        <p14:creationId xmlns:p14="http://schemas.microsoft.com/office/powerpoint/2010/main" val="165056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971AD84-7753-4CAD-AAE7-065342919AC5}"/>
              </a:ext>
            </a:extLst>
          </p:cNvPr>
          <p:cNvSpPr txBox="1"/>
          <p:nvPr/>
        </p:nvSpPr>
        <p:spPr>
          <a:xfrm>
            <a:off x="419450" y="411061"/>
            <a:ext cx="11367082" cy="5940088"/>
          </a:xfrm>
          <a:prstGeom prst="rect">
            <a:avLst/>
          </a:prstGeom>
          <a:noFill/>
        </p:spPr>
        <p:txBody>
          <a:bodyPr wrap="square" rtlCol="0">
            <a:spAutoFit/>
          </a:bodyPr>
          <a:lstStyle/>
          <a:p>
            <a:r>
              <a:rPr lang="es-MX" sz="2000" dirty="0"/>
              <a:t>Una transacción tiene dos finales posibles, </a:t>
            </a:r>
          </a:p>
          <a:p>
            <a:endParaRPr lang="es-MX" sz="2000" dirty="0"/>
          </a:p>
          <a:p>
            <a:r>
              <a:rPr lang="es-MX" sz="2000" dirty="0"/>
              <a:t>COMMIT (se ejecutan todas las instrucciones y guardamos los datos) </a:t>
            </a:r>
          </a:p>
          <a:p>
            <a:r>
              <a:rPr lang="es-MX" sz="2000" dirty="0"/>
              <a:t>y ROLLBACK (se produce un error y no se guardan los cambios). </a:t>
            </a:r>
          </a:p>
          <a:p>
            <a:endParaRPr lang="es-MX" sz="2000" dirty="0"/>
          </a:p>
          <a:p>
            <a:r>
              <a:rPr lang="es-MX" sz="2000" dirty="0"/>
              <a:t>Por defecto, MySQL trae activado el modo </a:t>
            </a:r>
            <a:r>
              <a:rPr lang="es-MX" sz="2000" dirty="0" err="1"/>
              <a:t>autocommit</a:t>
            </a:r>
            <a:r>
              <a:rPr lang="es-MX" sz="2000" dirty="0"/>
              <a:t>, por lo que cuando se realiza una transacción (INSERT, UPDATE o DELETE) esta se confirma automáticamente. Para desactivar esta opción se debe ejecutar el siguiente comando (no recomendado):</a:t>
            </a:r>
          </a:p>
          <a:p>
            <a:r>
              <a:rPr lang="es-MX" sz="2000" dirty="0"/>
              <a:t>&gt; SET AUTOCOMMIT=0;</a:t>
            </a:r>
          </a:p>
          <a:p>
            <a:r>
              <a:rPr lang="es-MX" sz="2000" dirty="0"/>
              <a:t>o también se puede desactivar para una serie de comandos utilizando START TRANSACTION. (Esto es lo recomendado)</a:t>
            </a:r>
          </a:p>
          <a:p>
            <a:r>
              <a:rPr lang="es-MX" sz="2000" dirty="0"/>
              <a:t>&gt; START TRANSACTION;</a:t>
            </a:r>
          </a:p>
          <a:p>
            <a:r>
              <a:rPr lang="es-MX" sz="2000" dirty="0"/>
              <a:t>&gt; .....</a:t>
            </a:r>
          </a:p>
          <a:p>
            <a:r>
              <a:rPr lang="es-MX" sz="2000" dirty="0"/>
              <a:t>&gt; COMMIT;</a:t>
            </a:r>
          </a:p>
          <a:p>
            <a:endParaRPr lang="es-MX" sz="2000" dirty="0"/>
          </a:p>
          <a:p>
            <a:r>
              <a:rPr lang="es-MX" sz="2000" dirty="0"/>
              <a:t>Hay que tener en cuenta que al realizar una transacción SQL que cuando se realice un INSERT, UPDATE o DELETE se generará un bloqueo sobre la tabla y que otros clientes no pueden acceder esta para escribir. Pero si podrán realizar lecturas, en las que no podrán ver los datos del primer cliente hasta que los mismos sean confirmados.</a:t>
            </a:r>
            <a:endParaRPr lang="es-PE" sz="2000" dirty="0"/>
          </a:p>
        </p:txBody>
      </p:sp>
    </p:spTree>
    <p:extLst>
      <p:ext uri="{BB962C8B-B14F-4D97-AF65-F5344CB8AC3E}">
        <p14:creationId xmlns:p14="http://schemas.microsoft.com/office/powerpoint/2010/main" val="328748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5558C62-31F2-4BBE-88C8-5350BEE3AEFC}"/>
              </a:ext>
            </a:extLst>
          </p:cNvPr>
          <p:cNvSpPr>
            <a:spLocks noGrp="1"/>
          </p:cNvSpPr>
          <p:nvPr>
            <p:ph type="title"/>
          </p:nvPr>
        </p:nvSpPr>
        <p:spPr>
          <a:xfrm>
            <a:off x="1333309" y="106961"/>
            <a:ext cx="10018713" cy="522214"/>
          </a:xfrm>
        </p:spPr>
        <p:txBody>
          <a:bodyPr>
            <a:normAutofit fontScale="90000"/>
          </a:bodyPr>
          <a:lstStyle/>
          <a:p>
            <a:r>
              <a:rPr lang="es-US" dirty="0"/>
              <a:t>Ejemplo</a:t>
            </a:r>
            <a:endParaRPr lang="es-PE" dirty="0"/>
          </a:p>
        </p:txBody>
      </p:sp>
      <p:pic>
        <p:nvPicPr>
          <p:cNvPr id="5" name="Imagen 4">
            <a:extLst>
              <a:ext uri="{FF2B5EF4-FFF2-40B4-BE49-F238E27FC236}">
                <a16:creationId xmlns:a16="http://schemas.microsoft.com/office/drawing/2014/main" id="{45C711F4-FA88-4667-8114-72CF3FB34624}"/>
              </a:ext>
            </a:extLst>
          </p:cNvPr>
          <p:cNvPicPr>
            <a:picLocks noChangeAspect="1"/>
          </p:cNvPicPr>
          <p:nvPr/>
        </p:nvPicPr>
        <p:blipFill rotWithShape="1">
          <a:blip r:embed="rId2"/>
          <a:srcRect l="17339" t="7584" r="33188" b="76392"/>
          <a:stretch/>
        </p:blipFill>
        <p:spPr>
          <a:xfrm>
            <a:off x="321579" y="1417739"/>
            <a:ext cx="11316748" cy="1912689"/>
          </a:xfrm>
          <a:prstGeom prst="rect">
            <a:avLst/>
          </a:prstGeom>
        </p:spPr>
      </p:pic>
      <p:sp>
        <p:nvSpPr>
          <p:cNvPr id="6" name="CuadroTexto 5">
            <a:extLst>
              <a:ext uri="{FF2B5EF4-FFF2-40B4-BE49-F238E27FC236}">
                <a16:creationId xmlns:a16="http://schemas.microsoft.com/office/drawing/2014/main" id="{B88299F7-F6FA-420F-B59B-4EA99B15DEAF}"/>
              </a:ext>
            </a:extLst>
          </p:cNvPr>
          <p:cNvSpPr txBox="1"/>
          <p:nvPr/>
        </p:nvSpPr>
        <p:spPr>
          <a:xfrm>
            <a:off x="553673" y="629175"/>
            <a:ext cx="10939244" cy="646331"/>
          </a:xfrm>
          <a:prstGeom prst="rect">
            <a:avLst/>
          </a:prstGeom>
          <a:noFill/>
        </p:spPr>
        <p:txBody>
          <a:bodyPr wrap="square" rtlCol="0">
            <a:spAutoFit/>
          </a:bodyPr>
          <a:lstStyle/>
          <a:p>
            <a:r>
              <a:rPr lang="es-US" dirty="0"/>
              <a:t>En este ejemplo la transacción es correcta porque tanto en la cabecera y el detalle se grabo todos los </a:t>
            </a:r>
            <a:r>
              <a:rPr lang="es-US" dirty="0" err="1"/>
              <a:t>Insert</a:t>
            </a:r>
            <a:r>
              <a:rPr lang="es-US" dirty="0"/>
              <a:t> correctamente por eso se procedió hacer el </a:t>
            </a:r>
            <a:r>
              <a:rPr lang="es-US" dirty="0" err="1"/>
              <a:t>Commit</a:t>
            </a:r>
            <a:endParaRPr lang="es-PE" dirty="0"/>
          </a:p>
        </p:txBody>
      </p:sp>
      <p:sp>
        <p:nvSpPr>
          <p:cNvPr id="7" name="CuadroTexto 6">
            <a:extLst>
              <a:ext uri="{FF2B5EF4-FFF2-40B4-BE49-F238E27FC236}">
                <a16:creationId xmlns:a16="http://schemas.microsoft.com/office/drawing/2014/main" id="{266D730F-75B9-48AD-83DD-3D7A63ADB722}"/>
              </a:ext>
            </a:extLst>
          </p:cNvPr>
          <p:cNvSpPr txBox="1"/>
          <p:nvPr/>
        </p:nvSpPr>
        <p:spPr>
          <a:xfrm>
            <a:off x="510331" y="3519184"/>
            <a:ext cx="10939244" cy="646331"/>
          </a:xfrm>
          <a:prstGeom prst="rect">
            <a:avLst/>
          </a:prstGeom>
          <a:noFill/>
        </p:spPr>
        <p:txBody>
          <a:bodyPr wrap="square" rtlCol="0">
            <a:spAutoFit/>
          </a:bodyPr>
          <a:lstStyle/>
          <a:p>
            <a:r>
              <a:rPr lang="es-US" dirty="0"/>
              <a:t>En este ejemplo la transacción es incorrecta porque detalle tiene un código de producto que se repite por eso se realizo el </a:t>
            </a:r>
            <a:r>
              <a:rPr lang="es-US" dirty="0" err="1"/>
              <a:t>Rollback</a:t>
            </a:r>
            <a:endParaRPr lang="es-PE" dirty="0"/>
          </a:p>
        </p:txBody>
      </p:sp>
      <p:pic>
        <p:nvPicPr>
          <p:cNvPr id="8" name="Imagen 7">
            <a:extLst>
              <a:ext uri="{FF2B5EF4-FFF2-40B4-BE49-F238E27FC236}">
                <a16:creationId xmlns:a16="http://schemas.microsoft.com/office/drawing/2014/main" id="{7E80747E-21B9-404C-84F7-FE884EA9ACF5}"/>
              </a:ext>
            </a:extLst>
          </p:cNvPr>
          <p:cNvPicPr>
            <a:picLocks noChangeAspect="1"/>
          </p:cNvPicPr>
          <p:nvPr/>
        </p:nvPicPr>
        <p:blipFill rotWithShape="1">
          <a:blip r:embed="rId3"/>
          <a:srcRect l="18715" t="11249" r="33532" b="75657"/>
          <a:stretch/>
        </p:blipFill>
        <p:spPr>
          <a:xfrm>
            <a:off x="434830" y="4165515"/>
            <a:ext cx="10499321" cy="1619455"/>
          </a:xfrm>
          <a:prstGeom prst="rect">
            <a:avLst/>
          </a:prstGeom>
        </p:spPr>
      </p:pic>
      <p:sp>
        <p:nvSpPr>
          <p:cNvPr id="9" name="CuadroTexto 8">
            <a:extLst>
              <a:ext uri="{FF2B5EF4-FFF2-40B4-BE49-F238E27FC236}">
                <a16:creationId xmlns:a16="http://schemas.microsoft.com/office/drawing/2014/main" id="{BAEC9A22-8506-49F9-B71A-5CEFEC53E6FF}"/>
              </a:ext>
            </a:extLst>
          </p:cNvPr>
          <p:cNvSpPr txBox="1"/>
          <p:nvPr/>
        </p:nvSpPr>
        <p:spPr>
          <a:xfrm>
            <a:off x="321579" y="6107185"/>
            <a:ext cx="11030443" cy="646331"/>
          </a:xfrm>
          <a:prstGeom prst="rect">
            <a:avLst/>
          </a:prstGeom>
          <a:noFill/>
        </p:spPr>
        <p:txBody>
          <a:bodyPr wrap="square" rtlCol="0">
            <a:spAutoFit/>
          </a:bodyPr>
          <a:lstStyle/>
          <a:p>
            <a:r>
              <a:rPr lang="es-US" dirty="0"/>
              <a:t>Para hacer las pruebas hay que insertar cada instrucción INSERT una por una , si las va a grabar en las tablas pero cuando encuentre un error y se haga </a:t>
            </a:r>
            <a:r>
              <a:rPr lang="es-US" dirty="0" err="1"/>
              <a:t>Rollback</a:t>
            </a:r>
            <a:r>
              <a:rPr lang="es-US" dirty="0"/>
              <a:t> se eliminaran esos ingresos.</a:t>
            </a:r>
            <a:endParaRPr lang="es-PE" dirty="0"/>
          </a:p>
        </p:txBody>
      </p:sp>
    </p:spTree>
    <p:extLst>
      <p:ext uri="{BB962C8B-B14F-4D97-AF65-F5344CB8AC3E}">
        <p14:creationId xmlns:p14="http://schemas.microsoft.com/office/powerpoint/2010/main" val="1300809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3CD9E90-C9A6-4A4A-85BB-430A366C042A}"/>
              </a:ext>
            </a:extLst>
          </p:cNvPr>
          <p:cNvPicPr>
            <a:picLocks noChangeAspect="1"/>
          </p:cNvPicPr>
          <p:nvPr/>
        </p:nvPicPr>
        <p:blipFill rotWithShape="1">
          <a:blip r:embed="rId2"/>
          <a:srcRect l="18165" t="9051" r="23899" b="33823"/>
          <a:stretch/>
        </p:blipFill>
        <p:spPr>
          <a:xfrm>
            <a:off x="26566" y="83889"/>
            <a:ext cx="12165434" cy="6774111"/>
          </a:xfrm>
          <a:prstGeom prst="rect">
            <a:avLst/>
          </a:prstGeom>
        </p:spPr>
      </p:pic>
    </p:spTree>
    <p:extLst>
      <p:ext uri="{BB962C8B-B14F-4D97-AF65-F5344CB8AC3E}">
        <p14:creationId xmlns:p14="http://schemas.microsoft.com/office/powerpoint/2010/main" val="260815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23386D8-1517-4333-9796-2C941A9F3978}"/>
              </a:ext>
            </a:extLst>
          </p:cNvPr>
          <p:cNvPicPr>
            <a:picLocks noChangeAspect="1"/>
          </p:cNvPicPr>
          <p:nvPr/>
        </p:nvPicPr>
        <p:blipFill rotWithShape="1">
          <a:blip r:embed="rId2"/>
          <a:srcRect l="7362" t="6360" r="9931" b="4342"/>
          <a:stretch/>
        </p:blipFill>
        <p:spPr>
          <a:xfrm>
            <a:off x="0" y="0"/>
            <a:ext cx="12192000" cy="6852521"/>
          </a:xfrm>
          <a:prstGeom prst="rect">
            <a:avLst/>
          </a:prstGeom>
        </p:spPr>
      </p:pic>
      <p:sp>
        <p:nvSpPr>
          <p:cNvPr id="5" name="CuadroTexto 4">
            <a:extLst>
              <a:ext uri="{FF2B5EF4-FFF2-40B4-BE49-F238E27FC236}">
                <a16:creationId xmlns:a16="http://schemas.microsoft.com/office/drawing/2014/main" id="{EC9D21F7-33D4-4B85-98CD-A19CF556C3DD}"/>
              </a:ext>
            </a:extLst>
          </p:cNvPr>
          <p:cNvSpPr txBox="1"/>
          <p:nvPr/>
        </p:nvSpPr>
        <p:spPr>
          <a:xfrm>
            <a:off x="2902592" y="167780"/>
            <a:ext cx="7264866" cy="369332"/>
          </a:xfrm>
          <a:prstGeom prst="rect">
            <a:avLst/>
          </a:prstGeom>
          <a:noFill/>
        </p:spPr>
        <p:txBody>
          <a:bodyPr wrap="square" rtlCol="0">
            <a:spAutoFit/>
          </a:bodyPr>
          <a:lstStyle/>
          <a:p>
            <a:r>
              <a:rPr lang="es-PE" dirty="0">
                <a:hlinkClick r:id="rId3"/>
              </a:rPr>
              <a:t>https://dev.mysql.com/doc/refman/8.0/en/server-error-reference.html</a:t>
            </a:r>
            <a:endParaRPr lang="es-PE" dirty="0"/>
          </a:p>
        </p:txBody>
      </p:sp>
    </p:spTree>
    <p:extLst>
      <p:ext uri="{BB962C8B-B14F-4D97-AF65-F5344CB8AC3E}">
        <p14:creationId xmlns:p14="http://schemas.microsoft.com/office/powerpoint/2010/main" val="251071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DE6278EC-7CEF-4151-B652-3834FD6C1E20}"/>
              </a:ext>
            </a:extLst>
          </p:cNvPr>
          <p:cNvSpPr>
            <a:spLocks noGrp="1"/>
          </p:cNvSpPr>
          <p:nvPr>
            <p:ph idx="1"/>
          </p:nvPr>
        </p:nvSpPr>
        <p:spPr>
          <a:xfrm>
            <a:off x="1484310" y="2666999"/>
            <a:ext cx="10018713" cy="1191937"/>
          </a:xfrm>
        </p:spPr>
        <p:txBody>
          <a:bodyPr/>
          <a:lstStyle/>
          <a:p>
            <a:pPr algn="ctr"/>
            <a:r>
              <a:rPr lang="es-MX" dirty="0"/>
              <a:t>Cómo averiguar el último registro insertado en una tabla</a:t>
            </a:r>
            <a:endParaRPr lang="es-PE" dirty="0"/>
          </a:p>
        </p:txBody>
      </p:sp>
    </p:spTree>
    <p:extLst>
      <p:ext uri="{BB962C8B-B14F-4D97-AF65-F5344CB8AC3E}">
        <p14:creationId xmlns:p14="http://schemas.microsoft.com/office/powerpoint/2010/main" val="37468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192FD-0BB3-4484-9984-41AC5691F1B0}"/>
              </a:ext>
            </a:extLst>
          </p:cNvPr>
          <p:cNvSpPr>
            <a:spLocks noGrp="1"/>
          </p:cNvSpPr>
          <p:nvPr>
            <p:ph type="title"/>
          </p:nvPr>
        </p:nvSpPr>
        <p:spPr/>
        <p:txBody>
          <a:bodyPr/>
          <a:lstStyle/>
          <a:p>
            <a:r>
              <a:rPr lang="es-MX" dirty="0"/>
              <a:t>Sistemas gestores de bases de datos (SGBD)</a:t>
            </a:r>
            <a:endParaRPr lang="es-PE" dirty="0"/>
          </a:p>
        </p:txBody>
      </p:sp>
      <p:sp>
        <p:nvSpPr>
          <p:cNvPr id="3" name="Marcador de contenido 2">
            <a:extLst>
              <a:ext uri="{FF2B5EF4-FFF2-40B4-BE49-F238E27FC236}">
                <a16:creationId xmlns:a16="http://schemas.microsoft.com/office/drawing/2014/main" id="{5192065C-10D5-4A88-8E06-5480EA9203A4}"/>
              </a:ext>
            </a:extLst>
          </p:cNvPr>
          <p:cNvSpPr>
            <a:spLocks noGrp="1"/>
          </p:cNvSpPr>
          <p:nvPr>
            <p:ph idx="1"/>
          </p:nvPr>
        </p:nvSpPr>
        <p:spPr>
          <a:xfrm>
            <a:off x="838200" y="1825625"/>
            <a:ext cx="5076039" cy="4351338"/>
          </a:xfrm>
        </p:spPr>
        <p:txBody>
          <a:bodyPr/>
          <a:lstStyle/>
          <a:p>
            <a:r>
              <a:rPr lang="es-MX" dirty="0"/>
              <a:t>Son aplicaciones de software que utilizan un método estándar para almacenar y organizar estos datos mediante una interfaz gráfica.</a:t>
            </a:r>
          </a:p>
          <a:p>
            <a:r>
              <a:rPr lang="es-MX" dirty="0"/>
              <a:t>Aquí, los datos pueden agregarse, actualizarse, eliminarse o recorrerse mediante diversos algoritmos y consultas estándar.</a:t>
            </a:r>
          </a:p>
          <a:p>
            <a:endParaRPr lang="es-PE" dirty="0"/>
          </a:p>
        </p:txBody>
      </p:sp>
      <p:pic>
        <p:nvPicPr>
          <p:cNvPr id="4" name="Imagen 3">
            <a:extLst>
              <a:ext uri="{FF2B5EF4-FFF2-40B4-BE49-F238E27FC236}">
                <a16:creationId xmlns:a16="http://schemas.microsoft.com/office/drawing/2014/main" id="{11981CA9-395D-426C-9D8E-EEEA9916B1AA}"/>
              </a:ext>
            </a:extLst>
          </p:cNvPr>
          <p:cNvPicPr>
            <a:picLocks noChangeAspect="1"/>
          </p:cNvPicPr>
          <p:nvPr/>
        </p:nvPicPr>
        <p:blipFill>
          <a:blip r:embed="rId2"/>
          <a:stretch>
            <a:fillRect/>
          </a:stretch>
        </p:blipFill>
        <p:spPr>
          <a:xfrm>
            <a:off x="5914239" y="2056351"/>
            <a:ext cx="6024343" cy="3614606"/>
          </a:xfrm>
          <a:prstGeom prst="rect">
            <a:avLst/>
          </a:prstGeom>
        </p:spPr>
      </p:pic>
    </p:spTree>
    <p:extLst>
      <p:ext uri="{BB962C8B-B14F-4D97-AF65-F5344CB8AC3E}">
        <p14:creationId xmlns:p14="http://schemas.microsoft.com/office/powerpoint/2010/main" val="76001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85CB16-6066-4AE9-B7EF-2DF646421029}"/>
              </a:ext>
            </a:extLst>
          </p:cNvPr>
          <p:cNvPicPr>
            <a:picLocks noChangeAspect="1"/>
          </p:cNvPicPr>
          <p:nvPr/>
        </p:nvPicPr>
        <p:blipFill rotWithShape="1">
          <a:blip r:embed="rId2"/>
          <a:srcRect l="17133" t="8318" r="35115" b="34822"/>
          <a:stretch/>
        </p:blipFill>
        <p:spPr>
          <a:xfrm>
            <a:off x="973122" y="0"/>
            <a:ext cx="10070153" cy="6744749"/>
          </a:xfrm>
          <a:prstGeom prst="rect">
            <a:avLst/>
          </a:prstGeom>
        </p:spPr>
      </p:pic>
    </p:spTree>
    <p:extLst>
      <p:ext uri="{BB962C8B-B14F-4D97-AF65-F5344CB8AC3E}">
        <p14:creationId xmlns:p14="http://schemas.microsoft.com/office/powerpoint/2010/main" val="387227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C915F56-CC48-46B0-9E90-74B0A8B3D832}"/>
              </a:ext>
            </a:extLst>
          </p:cNvPr>
          <p:cNvPicPr>
            <a:picLocks noChangeAspect="1"/>
          </p:cNvPicPr>
          <p:nvPr/>
        </p:nvPicPr>
        <p:blipFill rotWithShape="1">
          <a:blip r:embed="rId2"/>
          <a:srcRect t="3670" b="56452"/>
          <a:stretch/>
        </p:blipFill>
        <p:spPr>
          <a:xfrm>
            <a:off x="0" y="58723"/>
            <a:ext cx="12192000" cy="2734811"/>
          </a:xfrm>
          <a:prstGeom prst="rect">
            <a:avLst/>
          </a:prstGeom>
        </p:spPr>
      </p:pic>
      <p:sp>
        <p:nvSpPr>
          <p:cNvPr id="7" name="CuadroTexto 6">
            <a:extLst>
              <a:ext uri="{FF2B5EF4-FFF2-40B4-BE49-F238E27FC236}">
                <a16:creationId xmlns:a16="http://schemas.microsoft.com/office/drawing/2014/main" id="{A820FCCA-AE86-4A2C-89DC-99B11957129C}"/>
              </a:ext>
            </a:extLst>
          </p:cNvPr>
          <p:cNvSpPr txBox="1"/>
          <p:nvPr/>
        </p:nvSpPr>
        <p:spPr>
          <a:xfrm>
            <a:off x="251670" y="2994870"/>
            <a:ext cx="11501306" cy="4801314"/>
          </a:xfrm>
          <a:prstGeom prst="rect">
            <a:avLst/>
          </a:prstGeom>
          <a:noFill/>
        </p:spPr>
        <p:txBody>
          <a:bodyPr wrap="square" rtlCol="0">
            <a:spAutoFit/>
          </a:bodyPr>
          <a:lstStyle/>
          <a:p>
            <a:r>
              <a:rPr lang="es-MX" dirty="0"/>
              <a:t>Vamos a apagar </a:t>
            </a:r>
            <a:r>
              <a:rPr lang="es-MX" dirty="0" err="1"/>
              <a:t>Platzi</a:t>
            </a:r>
            <a:r>
              <a:rPr lang="es-MX" dirty="0"/>
              <a:t>. </a:t>
            </a:r>
            <a:r>
              <a:rPr lang="es-MX" dirty="0" err="1"/>
              <a:t>On</a:t>
            </a:r>
            <a:r>
              <a:rPr lang="es-MX" dirty="0"/>
              <a:t>/Off. Durante la madrugada del Jueves tendremos una ventana de mantenimiento de una hora, durante este tiempo estaremos en un intensivo proceso de migración. </a:t>
            </a:r>
            <a:r>
              <a:rPr lang="es-MX" dirty="0" err="1"/>
              <a:t>Platzi</a:t>
            </a:r>
            <a:r>
              <a:rPr lang="es-MX" dirty="0"/>
              <a:t> se mueve de MySQL a PostgreSQL para su fuente de datos principal.</a:t>
            </a:r>
          </a:p>
          <a:p>
            <a:endParaRPr lang="es-MX" dirty="0"/>
          </a:p>
          <a:p>
            <a:r>
              <a:rPr lang="es-MX" b="1" dirty="0">
                <a:solidFill>
                  <a:srgbClr val="FF0000"/>
                </a:solidFill>
              </a:rPr>
              <a:t>Porque estamos haciendo esta migración?</a:t>
            </a:r>
          </a:p>
          <a:p>
            <a:r>
              <a:rPr lang="es-MX" dirty="0"/>
              <a:t>Actualmente en </a:t>
            </a:r>
            <a:r>
              <a:rPr lang="es-MX" dirty="0" err="1"/>
              <a:t>Platzi</a:t>
            </a:r>
            <a:r>
              <a:rPr lang="es-MX" dirty="0"/>
              <a:t> usamos más de una Base de Datos para distintas tareas, tenemos cierta parte en </a:t>
            </a:r>
            <a:r>
              <a:rPr lang="es-MX" dirty="0">
                <a:hlinkClick r:id="rId3"/>
              </a:rPr>
              <a:t>MongoDB</a:t>
            </a:r>
            <a:r>
              <a:rPr lang="es-MX" dirty="0"/>
              <a:t>, otra parte en Redis, que son </a:t>
            </a:r>
            <a:r>
              <a:rPr lang="es-MX" dirty="0">
                <a:hlinkClick r:id="rId4"/>
              </a:rPr>
              <a:t>distintos tipos</a:t>
            </a:r>
            <a:r>
              <a:rPr lang="es-MX" dirty="0"/>
              <a:t> de Bases de Datos, e incluso ya usamos PostgreSQL, </a:t>
            </a:r>
            <a:r>
              <a:rPr lang="es-MX" b="1" dirty="0"/>
              <a:t>pero nuestro repositorio principal está en MySQL.</a:t>
            </a:r>
            <a:endParaRPr lang="es-MX" dirty="0"/>
          </a:p>
          <a:p>
            <a:r>
              <a:rPr lang="es-MX" dirty="0"/>
              <a:t>Para el punto donde estamos con </a:t>
            </a:r>
            <a:r>
              <a:rPr lang="es-MX" dirty="0" err="1"/>
              <a:t>Platzi</a:t>
            </a:r>
            <a:r>
              <a:rPr lang="es-MX" dirty="0"/>
              <a:t> en este momento PostgreSQL nos ofrece características más interesantes que nos permitirán optimizar ciertos procesos y facilitar el trabajo del equipo de Ingeniería. Adicionalmente tras la migración estaremos en mejor posición para obtener información sobre lo que está ocurriendo en la base de datos y de esa forma tomar mejores decisiones y de forma más rápida.</a:t>
            </a:r>
          </a:p>
          <a:p>
            <a:r>
              <a:rPr lang="es-MX" b="1" dirty="0"/>
              <a:t>Los cambios difíciles duelen, pero son necesarios y es parte de crecer. Es más fácil no hacerlo y seguir ignorando los problemas, por eso muy pocos lo hacen. Haciendo las cosas fáciles nadie ha cambiado al mundo.</a:t>
            </a:r>
            <a:endParaRPr lang="es-MX" dirty="0"/>
          </a:p>
          <a:p>
            <a:endParaRPr lang="es-MX" dirty="0"/>
          </a:p>
          <a:p>
            <a:endParaRPr lang="es-MX" dirty="0"/>
          </a:p>
          <a:p>
            <a:endParaRPr lang="es-PE" dirty="0"/>
          </a:p>
        </p:txBody>
      </p:sp>
    </p:spTree>
    <p:extLst>
      <p:ext uri="{BB962C8B-B14F-4D97-AF65-F5344CB8AC3E}">
        <p14:creationId xmlns:p14="http://schemas.microsoft.com/office/powerpoint/2010/main" val="3243957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63A4BC-70E1-436F-8A45-7AF7C4985446}"/>
              </a:ext>
            </a:extLst>
          </p:cNvPr>
          <p:cNvSpPr>
            <a:spLocks noGrp="1"/>
          </p:cNvSpPr>
          <p:nvPr>
            <p:ph type="title"/>
          </p:nvPr>
        </p:nvSpPr>
        <p:spPr/>
        <p:txBody>
          <a:bodyPr/>
          <a:lstStyle/>
          <a:p>
            <a:r>
              <a:rPr lang="es-PE" dirty="0"/>
              <a:t>¿Por qué PostgreSQL?</a:t>
            </a:r>
          </a:p>
        </p:txBody>
      </p:sp>
      <p:sp>
        <p:nvSpPr>
          <p:cNvPr id="3" name="Marcador de contenido 2">
            <a:extLst>
              <a:ext uri="{FF2B5EF4-FFF2-40B4-BE49-F238E27FC236}">
                <a16:creationId xmlns:a16="http://schemas.microsoft.com/office/drawing/2014/main" id="{27995C40-08E1-4CF7-B83E-2690B0957F7F}"/>
              </a:ext>
            </a:extLst>
          </p:cNvPr>
          <p:cNvSpPr>
            <a:spLocks noGrp="1"/>
          </p:cNvSpPr>
          <p:nvPr>
            <p:ph idx="1"/>
          </p:nvPr>
        </p:nvSpPr>
        <p:spPr/>
        <p:txBody>
          <a:bodyPr/>
          <a:lstStyle/>
          <a:p>
            <a:r>
              <a:rPr lang="es-MX" dirty="0"/>
              <a:t>MySQL es una excelente base de datos, y nos ha funcionado muy bien en </a:t>
            </a:r>
            <a:r>
              <a:rPr lang="es-MX" dirty="0" err="1"/>
              <a:t>Platzi</a:t>
            </a:r>
            <a:r>
              <a:rPr lang="es-MX" dirty="0"/>
              <a:t>, tiene un gran performance y rendimiento, sin embargo </a:t>
            </a:r>
            <a:r>
              <a:rPr lang="es-MX" dirty="0" err="1"/>
              <a:t>Platzi</a:t>
            </a:r>
            <a:r>
              <a:rPr lang="es-MX" dirty="0"/>
              <a:t> ha crecido y PostgreSQL nos ofrece características que nos van facilitar no solo el desarrollo de nuevos </a:t>
            </a:r>
            <a:r>
              <a:rPr lang="es-MX" dirty="0" err="1"/>
              <a:t>features</a:t>
            </a:r>
            <a:r>
              <a:rPr lang="es-MX" dirty="0"/>
              <a:t> sino a aprovechar los datos que tenemos almacenada para tomar mejores decisiones de negocio de forma más segura.</a:t>
            </a:r>
            <a:endParaRPr lang="es-PE" dirty="0"/>
          </a:p>
        </p:txBody>
      </p:sp>
    </p:spTree>
    <p:extLst>
      <p:ext uri="{BB962C8B-B14F-4D97-AF65-F5344CB8AC3E}">
        <p14:creationId xmlns:p14="http://schemas.microsoft.com/office/powerpoint/2010/main" val="1823356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6F04C-1FE2-4C3B-827A-F0CAC739E866}"/>
              </a:ext>
            </a:extLst>
          </p:cNvPr>
          <p:cNvSpPr>
            <a:spLocks noGrp="1"/>
          </p:cNvSpPr>
          <p:nvPr>
            <p:ph type="title"/>
          </p:nvPr>
        </p:nvSpPr>
        <p:spPr/>
        <p:txBody>
          <a:bodyPr/>
          <a:lstStyle/>
          <a:p>
            <a:r>
              <a:rPr lang="es-MX" dirty="0"/>
              <a:t>Entre las características más relevantes de PostgreSQL que nos llevaron a elegirla están:</a:t>
            </a:r>
            <a:endParaRPr lang="es-PE" dirty="0"/>
          </a:p>
        </p:txBody>
      </p:sp>
      <p:sp>
        <p:nvSpPr>
          <p:cNvPr id="3" name="Marcador de contenido 2">
            <a:extLst>
              <a:ext uri="{FF2B5EF4-FFF2-40B4-BE49-F238E27FC236}">
                <a16:creationId xmlns:a16="http://schemas.microsoft.com/office/drawing/2014/main" id="{2F6A1D0B-A9D2-4FEA-BB20-D55B2F43839F}"/>
              </a:ext>
            </a:extLst>
          </p:cNvPr>
          <p:cNvSpPr>
            <a:spLocks noGrp="1"/>
          </p:cNvSpPr>
          <p:nvPr>
            <p:ph idx="1"/>
          </p:nvPr>
        </p:nvSpPr>
        <p:spPr/>
        <p:txBody>
          <a:bodyPr/>
          <a:lstStyle/>
          <a:p>
            <a:r>
              <a:rPr lang="es-MX" dirty="0"/>
              <a:t>Mejor soporte para expresar y almacenar lógica de negocios compleja</a:t>
            </a:r>
          </a:p>
          <a:p>
            <a:r>
              <a:rPr lang="es-MX" dirty="0"/>
              <a:t>Soporte JSON para data no estructurada.</a:t>
            </a:r>
          </a:p>
          <a:p>
            <a:r>
              <a:rPr lang="es-MX" dirty="0"/>
              <a:t>Mayor capacidad de introspección para entender qué está sucediendo dentro de la base de datos</a:t>
            </a:r>
          </a:p>
          <a:p>
            <a:r>
              <a:rPr lang="es-MX" dirty="0"/>
              <a:t>Más facilidades para </a:t>
            </a:r>
            <a:r>
              <a:rPr lang="es-MX" dirty="0" err="1"/>
              <a:t>queries</a:t>
            </a:r>
            <a:r>
              <a:rPr lang="es-MX" dirty="0"/>
              <a:t> complejos que le permiten a los diferentes equipos de </a:t>
            </a:r>
            <a:r>
              <a:rPr lang="es-MX" dirty="0" err="1"/>
              <a:t>Platzi</a:t>
            </a:r>
            <a:r>
              <a:rPr lang="es-MX" dirty="0"/>
              <a:t> aprovecha los datos almacenados</a:t>
            </a:r>
            <a:endParaRPr lang="es-PE" dirty="0"/>
          </a:p>
        </p:txBody>
      </p:sp>
    </p:spTree>
    <p:extLst>
      <p:ext uri="{BB962C8B-B14F-4D97-AF65-F5344CB8AC3E}">
        <p14:creationId xmlns:p14="http://schemas.microsoft.com/office/powerpoint/2010/main" val="211644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C3DD5-CE42-4B2A-A843-2B8B6C21EF26}"/>
              </a:ext>
            </a:extLst>
          </p:cNvPr>
          <p:cNvSpPr>
            <a:spLocks noGrp="1"/>
          </p:cNvSpPr>
          <p:nvPr>
            <p:ph type="title"/>
          </p:nvPr>
        </p:nvSpPr>
        <p:spPr>
          <a:xfrm>
            <a:off x="838200" y="608405"/>
            <a:ext cx="10515600" cy="1325563"/>
          </a:xfrm>
        </p:spPr>
        <p:txBody>
          <a:bodyPr>
            <a:normAutofit fontScale="90000"/>
          </a:bodyPr>
          <a:lstStyle/>
          <a:p>
            <a:r>
              <a:rPr lang="es-MX" b="1" dirty="0"/>
              <a:t>¿Cómo se toma esta decisión en un equipo de ingeniería?</a:t>
            </a:r>
            <a:br>
              <a:rPr lang="es-MX" b="1" dirty="0"/>
            </a:br>
            <a:endParaRPr lang="es-PE" dirty="0"/>
          </a:p>
        </p:txBody>
      </p:sp>
      <p:sp>
        <p:nvSpPr>
          <p:cNvPr id="3" name="Marcador de contenido 2">
            <a:extLst>
              <a:ext uri="{FF2B5EF4-FFF2-40B4-BE49-F238E27FC236}">
                <a16:creationId xmlns:a16="http://schemas.microsoft.com/office/drawing/2014/main" id="{EC02A0C6-4323-4FB4-8718-B0F6701ABAA5}"/>
              </a:ext>
            </a:extLst>
          </p:cNvPr>
          <p:cNvSpPr>
            <a:spLocks noGrp="1"/>
          </p:cNvSpPr>
          <p:nvPr>
            <p:ph idx="1"/>
          </p:nvPr>
        </p:nvSpPr>
        <p:spPr/>
        <p:txBody>
          <a:bodyPr/>
          <a:lstStyle/>
          <a:p>
            <a:r>
              <a:rPr lang="es-MX" dirty="0"/>
              <a:t>En este caso el proceso fue sencillo debido a que el equipo en general veía mucho potencial en migrar, y el equipo de DevOps se sentía muy a gusto con esta decisión. Las mejoras tanto desde el punto de vista operaciones como de desarrollo compensaban ampliamente el trabajo de migración.</a:t>
            </a:r>
            <a:endParaRPr lang="es-PE" dirty="0"/>
          </a:p>
        </p:txBody>
      </p:sp>
    </p:spTree>
    <p:extLst>
      <p:ext uri="{BB962C8B-B14F-4D97-AF65-F5344CB8AC3E}">
        <p14:creationId xmlns:p14="http://schemas.microsoft.com/office/powerpoint/2010/main" val="78723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250FF-4F41-4495-8F2A-1AE333ABC707}"/>
              </a:ext>
            </a:extLst>
          </p:cNvPr>
          <p:cNvSpPr>
            <a:spLocks noGrp="1"/>
          </p:cNvSpPr>
          <p:nvPr>
            <p:ph type="title"/>
          </p:nvPr>
        </p:nvSpPr>
        <p:spPr/>
        <p:txBody>
          <a:bodyPr/>
          <a:lstStyle/>
          <a:p>
            <a:r>
              <a:rPr lang="es-MX" dirty="0"/>
              <a:t>¿Cómo ha sido el proceso técnicamente?</a:t>
            </a:r>
            <a:endParaRPr lang="es-PE" dirty="0"/>
          </a:p>
        </p:txBody>
      </p:sp>
      <p:sp>
        <p:nvSpPr>
          <p:cNvPr id="3" name="Marcador de contenido 2">
            <a:extLst>
              <a:ext uri="{FF2B5EF4-FFF2-40B4-BE49-F238E27FC236}">
                <a16:creationId xmlns:a16="http://schemas.microsoft.com/office/drawing/2014/main" id="{EA7F86C6-39A4-4DA4-BDBA-4B3EAA609D97}"/>
              </a:ext>
            </a:extLst>
          </p:cNvPr>
          <p:cNvSpPr>
            <a:spLocks noGrp="1"/>
          </p:cNvSpPr>
          <p:nvPr>
            <p:ph idx="1"/>
          </p:nvPr>
        </p:nvSpPr>
        <p:spPr>
          <a:xfrm>
            <a:off x="838200" y="1426128"/>
            <a:ext cx="10515600" cy="5268287"/>
          </a:xfrm>
        </p:spPr>
        <p:txBody>
          <a:bodyPr>
            <a:normAutofit fontScale="77500" lnSpcReduction="20000"/>
          </a:bodyPr>
          <a:lstStyle/>
          <a:p>
            <a:r>
              <a:rPr lang="es-MX" dirty="0"/>
              <a:t>Las dos Bases de Datos ya están en línea. Esto lo logramos usando una herramienta de AWS (Amazon Web </a:t>
            </a:r>
            <a:r>
              <a:rPr lang="es-MX" dirty="0" err="1"/>
              <a:t>Services</a:t>
            </a:r>
            <a:r>
              <a:rPr lang="es-MX" dirty="0"/>
              <a:t>) llamada AWS </a:t>
            </a:r>
            <a:r>
              <a:rPr lang="es-MX" dirty="0" err="1"/>
              <a:t>Database</a:t>
            </a:r>
            <a:r>
              <a:rPr lang="es-MX" dirty="0"/>
              <a:t> </a:t>
            </a:r>
            <a:r>
              <a:rPr lang="es-MX" dirty="0" err="1"/>
              <a:t>Migration</a:t>
            </a:r>
            <a:r>
              <a:rPr lang="es-MX" dirty="0"/>
              <a:t> </a:t>
            </a:r>
            <a:r>
              <a:rPr lang="es-MX" dirty="0" err="1"/>
              <a:t>Service</a:t>
            </a:r>
            <a:r>
              <a:rPr lang="es-MX" dirty="0"/>
              <a:t>, que hace una migración de la información que entra en MySQL y actualiza en tiempo real en PostgreSQL</a:t>
            </a:r>
          </a:p>
          <a:p>
            <a:endParaRPr lang="es-MX" dirty="0"/>
          </a:p>
          <a:p>
            <a:r>
              <a:rPr lang="es-MX" dirty="0" err="1"/>
              <a:t>Platzi</a:t>
            </a:r>
            <a:r>
              <a:rPr lang="es-MX" dirty="0"/>
              <a:t> está construido de forma de que es agnóstico con la base de datos, es decir se han seguido buenas prácticas que nos permite movernos sin tener un </a:t>
            </a:r>
            <a:r>
              <a:rPr lang="es-MX" dirty="0" err="1"/>
              <a:t>Lock</a:t>
            </a:r>
            <a:r>
              <a:rPr lang="es-MX" dirty="0"/>
              <a:t>-in a una base de datos determinada.</a:t>
            </a:r>
          </a:p>
          <a:p>
            <a:endParaRPr lang="es-MX" dirty="0"/>
          </a:p>
          <a:p>
            <a:r>
              <a:rPr lang="es-MX" dirty="0"/>
              <a:t>Aunque AWS DMS tiene algunas limitaciones… Por ejemplo: Los Booleanos, se manejan diferentes entre MySQL y PostgreSQL, y para esto el equipo de desarrollo en </a:t>
            </a:r>
            <a:r>
              <a:rPr lang="es-MX" dirty="0" err="1"/>
              <a:t>Platzi</a:t>
            </a:r>
            <a:r>
              <a:rPr lang="es-MX" dirty="0"/>
              <a:t> debe hacer procesamientos separados para que la información quede adecuadamente procesada. También los </a:t>
            </a:r>
            <a:r>
              <a:rPr lang="es-MX" dirty="0" err="1"/>
              <a:t>sequences</a:t>
            </a:r>
            <a:r>
              <a:rPr lang="es-MX" dirty="0"/>
              <a:t> tuvieron que ser ajustados y algunos otros detalles, pero en general el proceso fue bastante directo.</a:t>
            </a:r>
          </a:p>
          <a:p>
            <a:endParaRPr lang="es-MX" dirty="0"/>
          </a:p>
          <a:p>
            <a:r>
              <a:rPr lang="es-MX" dirty="0"/>
              <a:t>El proceso comenzó hace meses con experimentos de migración y evaluación de herramientas y en las últimas semanas hemos logrado la migración exitosa usando AWS DMS, ahora solo queda hacer el cambio definitivo que sucederá la madrugada del Jueves.</a:t>
            </a:r>
            <a:endParaRPr lang="es-PE" dirty="0"/>
          </a:p>
        </p:txBody>
      </p:sp>
    </p:spTree>
    <p:extLst>
      <p:ext uri="{BB962C8B-B14F-4D97-AF65-F5344CB8AC3E}">
        <p14:creationId xmlns:p14="http://schemas.microsoft.com/office/powerpoint/2010/main" val="104776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222F2-AD85-48AB-99EE-EC9788580C0C}"/>
              </a:ext>
            </a:extLst>
          </p:cNvPr>
          <p:cNvSpPr>
            <a:spLocks noGrp="1"/>
          </p:cNvSpPr>
          <p:nvPr>
            <p:ph type="title"/>
          </p:nvPr>
        </p:nvSpPr>
        <p:spPr/>
        <p:txBody>
          <a:bodyPr/>
          <a:lstStyle/>
          <a:p>
            <a:r>
              <a:rPr lang="es-PE" dirty="0"/>
              <a:t>¿Entonces MySQL es malo?</a:t>
            </a:r>
          </a:p>
        </p:txBody>
      </p:sp>
      <p:sp>
        <p:nvSpPr>
          <p:cNvPr id="3" name="Marcador de contenido 2">
            <a:extLst>
              <a:ext uri="{FF2B5EF4-FFF2-40B4-BE49-F238E27FC236}">
                <a16:creationId xmlns:a16="http://schemas.microsoft.com/office/drawing/2014/main" id="{A360F590-6611-4827-B590-B9083C71AC39}"/>
              </a:ext>
            </a:extLst>
          </p:cNvPr>
          <p:cNvSpPr>
            <a:spLocks noGrp="1"/>
          </p:cNvSpPr>
          <p:nvPr>
            <p:ph idx="1"/>
          </p:nvPr>
        </p:nvSpPr>
        <p:spPr/>
        <p:txBody>
          <a:bodyPr/>
          <a:lstStyle/>
          <a:p>
            <a:r>
              <a:rPr lang="es-MX" dirty="0"/>
              <a:t>Cabe aclarar que no es que MySQL no funcione, simplemente estamos en un punto en el que necesitamos características distintas para facilitar nuestro crecimiento.</a:t>
            </a:r>
            <a:endParaRPr lang="es-PE" dirty="0"/>
          </a:p>
        </p:txBody>
      </p:sp>
    </p:spTree>
    <p:extLst>
      <p:ext uri="{BB962C8B-B14F-4D97-AF65-F5344CB8AC3E}">
        <p14:creationId xmlns:p14="http://schemas.microsoft.com/office/powerpoint/2010/main" val="303388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6654-01C9-4EBD-82DD-8BFD00704282}"/>
              </a:ext>
            </a:extLst>
          </p:cNvPr>
          <p:cNvSpPr>
            <a:spLocks noGrp="1"/>
          </p:cNvSpPr>
          <p:nvPr>
            <p:ph type="title"/>
          </p:nvPr>
        </p:nvSpPr>
        <p:spPr>
          <a:xfrm>
            <a:off x="1156981" y="1673807"/>
            <a:ext cx="10515600" cy="1325563"/>
          </a:xfrm>
        </p:spPr>
        <p:txBody>
          <a:bodyPr/>
          <a:lstStyle/>
          <a:p>
            <a:r>
              <a:rPr lang="es-MX" dirty="0"/>
              <a:t>Para nuestros queridos estudiantes:</a:t>
            </a:r>
            <a:endParaRPr lang="es-PE" dirty="0"/>
          </a:p>
        </p:txBody>
      </p:sp>
      <p:sp>
        <p:nvSpPr>
          <p:cNvPr id="3" name="Marcador de contenido 2">
            <a:extLst>
              <a:ext uri="{FF2B5EF4-FFF2-40B4-BE49-F238E27FC236}">
                <a16:creationId xmlns:a16="http://schemas.microsoft.com/office/drawing/2014/main" id="{B02DAC63-9297-4D90-85E2-CAFAFD58B190}"/>
              </a:ext>
            </a:extLst>
          </p:cNvPr>
          <p:cNvSpPr>
            <a:spLocks noGrp="1"/>
          </p:cNvSpPr>
          <p:nvPr>
            <p:ph idx="1"/>
          </p:nvPr>
        </p:nvSpPr>
        <p:spPr>
          <a:xfrm>
            <a:off x="947257" y="3151188"/>
            <a:ext cx="10515600" cy="917575"/>
          </a:xfrm>
        </p:spPr>
        <p:txBody>
          <a:bodyPr/>
          <a:lstStyle/>
          <a:p>
            <a:r>
              <a:rPr lang="es-MX" dirty="0"/>
              <a:t> </a:t>
            </a:r>
            <a:r>
              <a:rPr lang="es-MX" b="1" dirty="0"/>
              <a:t>Gracias por acompañarnos en este crecimiento, no te rindas que nosotros estamos contigo. </a:t>
            </a:r>
            <a:endParaRPr lang="es-PE" dirty="0"/>
          </a:p>
        </p:txBody>
      </p:sp>
    </p:spTree>
    <p:extLst>
      <p:ext uri="{BB962C8B-B14F-4D97-AF65-F5344CB8AC3E}">
        <p14:creationId xmlns:p14="http://schemas.microsoft.com/office/powerpoint/2010/main" val="427166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F20E75-983A-4813-A721-FDFDCE46549C}"/>
              </a:ext>
            </a:extLst>
          </p:cNvPr>
          <p:cNvSpPr>
            <a:spLocks noGrp="1"/>
          </p:cNvSpPr>
          <p:nvPr>
            <p:ph type="title"/>
          </p:nvPr>
        </p:nvSpPr>
        <p:spPr/>
        <p:txBody>
          <a:bodyPr/>
          <a:lstStyle/>
          <a:p>
            <a:r>
              <a:rPr lang="es-MX" b="1" dirty="0"/>
              <a:t>Tipos de bases de datos</a:t>
            </a:r>
            <a:endParaRPr lang="es-PE" dirty="0"/>
          </a:p>
        </p:txBody>
      </p:sp>
      <p:sp>
        <p:nvSpPr>
          <p:cNvPr id="3" name="Marcador de contenido 2">
            <a:extLst>
              <a:ext uri="{FF2B5EF4-FFF2-40B4-BE49-F238E27FC236}">
                <a16:creationId xmlns:a16="http://schemas.microsoft.com/office/drawing/2014/main" id="{550A35FB-FB76-4C99-B6A4-6E5E3449C565}"/>
              </a:ext>
            </a:extLst>
          </p:cNvPr>
          <p:cNvSpPr>
            <a:spLocks noGrp="1"/>
          </p:cNvSpPr>
          <p:nvPr>
            <p:ph idx="1"/>
          </p:nvPr>
        </p:nvSpPr>
        <p:spPr/>
        <p:txBody>
          <a:bodyPr/>
          <a:lstStyle/>
          <a:p>
            <a:r>
              <a:rPr lang="es-MX" dirty="0"/>
              <a:t>Al igual que los tipos de lenguajes de programación, también existen diferentes tipos de base de datos de acuerdo a su enfoque organizativo.</a:t>
            </a:r>
          </a:p>
          <a:p>
            <a:r>
              <a:rPr lang="es-MX" dirty="0"/>
              <a:t>Así tenemos las bases de datos que van desde el enfoque más frecuente (relacional) hasta las BD distribuidas (en la nube o NoSQL).</a:t>
            </a:r>
            <a:endParaRPr lang="es-PE" dirty="0"/>
          </a:p>
        </p:txBody>
      </p:sp>
    </p:spTree>
    <p:extLst>
      <p:ext uri="{BB962C8B-B14F-4D97-AF65-F5344CB8AC3E}">
        <p14:creationId xmlns:p14="http://schemas.microsoft.com/office/powerpoint/2010/main" val="74384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CF7F3-8498-4D30-BB72-5CC7EEB8B1D9}"/>
              </a:ext>
            </a:extLst>
          </p:cNvPr>
          <p:cNvSpPr>
            <a:spLocks noGrp="1"/>
          </p:cNvSpPr>
          <p:nvPr>
            <p:ph type="title"/>
          </p:nvPr>
        </p:nvSpPr>
        <p:spPr>
          <a:xfrm>
            <a:off x="687198" y="172178"/>
            <a:ext cx="4035804" cy="1325563"/>
          </a:xfrm>
        </p:spPr>
        <p:txBody>
          <a:bodyPr/>
          <a:lstStyle/>
          <a:p>
            <a:r>
              <a:rPr lang="es-US" dirty="0"/>
              <a:t>Relacional</a:t>
            </a:r>
            <a:endParaRPr lang="es-PE" dirty="0"/>
          </a:p>
        </p:txBody>
      </p:sp>
      <p:sp>
        <p:nvSpPr>
          <p:cNvPr id="3" name="Marcador de contenido 2">
            <a:extLst>
              <a:ext uri="{FF2B5EF4-FFF2-40B4-BE49-F238E27FC236}">
                <a16:creationId xmlns:a16="http://schemas.microsoft.com/office/drawing/2014/main" id="{5975F962-947E-4ED8-AE00-80F021AD12D7}"/>
              </a:ext>
            </a:extLst>
          </p:cNvPr>
          <p:cNvSpPr>
            <a:spLocks noGrp="1"/>
          </p:cNvSpPr>
          <p:nvPr>
            <p:ph idx="1"/>
          </p:nvPr>
        </p:nvSpPr>
        <p:spPr>
          <a:xfrm>
            <a:off x="250971" y="1253331"/>
            <a:ext cx="4472031" cy="4351338"/>
          </a:xfrm>
        </p:spPr>
        <p:txBody>
          <a:bodyPr>
            <a:normAutofit fontScale="85000" lnSpcReduction="20000"/>
          </a:bodyPr>
          <a:lstStyle/>
          <a:p>
            <a:r>
              <a:rPr lang="es-MX" dirty="0"/>
              <a:t>Se trata de los sistemas de base de datos más comunes en la que los datos se definen para que puedan reorganizarse y accederse de varias maneras diferentes.</a:t>
            </a:r>
          </a:p>
          <a:p>
            <a:r>
              <a:rPr lang="es-MX" dirty="0"/>
              <a:t>Además, están formadas por un conjunto de tablas con datos que se ajustan a una categoría predefinida. Estas tablas constan de filas y columnas. La columna tiene una entrada para los datos de una categoría específica y las filas contienen una instancia para los datos definidos según la categoría.</a:t>
            </a:r>
            <a:endParaRPr lang="es-PE" dirty="0"/>
          </a:p>
        </p:txBody>
      </p:sp>
      <p:pic>
        <p:nvPicPr>
          <p:cNvPr id="4" name="Imagen 3">
            <a:extLst>
              <a:ext uri="{FF2B5EF4-FFF2-40B4-BE49-F238E27FC236}">
                <a16:creationId xmlns:a16="http://schemas.microsoft.com/office/drawing/2014/main" id="{8E793625-6EFC-4408-BB32-12FB8B5D8AAD}"/>
              </a:ext>
            </a:extLst>
          </p:cNvPr>
          <p:cNvPicPr>
            <a:picLocks noChangeAspect="1"/>
          </p:cNvPicPr>
          <p:nvPr/>
        </p:nvPicPr>
        <p:blipFill>
          <a:blip r:embed="rId2"/>
          <a:stretch>
            <a:fillRect/>
          </a:stretch>
        </p:blipFill>
        <p:spPr>
          <a:xfrm>
            <a:off x="4752497" y="1416386"/>
            <a:ext cx="7329751" cy="3935790"/>
          </a:xfrm>
          <a:prstGeom prst="rect">
            <a:avLst/>
          </a:prstGeom>
        </p:spPr>
      </p:pic>
    </p:spTree>
    <p:extLst>
      <p:ext uri="{BB962C8B-B14F-4D97-AF65-F5344CB8AC3E}">
        <p14:creationId xmlns:p14="http://schemas.microsoft.com/office/powerpoint/2010/main" val="327324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9E235-D0F0-4420-8386-F41EC3A595F6}"/>
              </a:ext>
            </a:extLst>
          </p:cNvPr>
          <p:cNvSpPr>
            <a:spLocks noGrp="1"/>
          </p:cNvSpPr>
          <p:nvPr>
            <p:ph type="title"/>
          </p:nvPr>
        </p:nvSpPr>
        <p:spPr/>
        <p:txBody>
          <a:bodyPr/>
          <a:lstStyle/>
          <a:p>
            <a:r>
              <a:rPr lang="es-PE" dirty="0"/>
              <a:t>NoSQL (no relacional)</a:t>
            </a:r>
          </a:p>
        </p:txBody>
      </p:sp>
      <p:sp>
        <p:nvSpPr>
          <p:cNvPr id="3" name="Marcador de contenido 2">
            <a:extLst>
              <a:ext uri="{FF2B5EF4-FFF2-40B4-BE49-F238E27FC236}">
                <a16:creationId xmlns:a16="http://schemas.microsoft.com/office/drawing/2014/main" id="{89B4F7FA-9F23-4820-B2A1-EC2EC6B459A5}"/>
              </a:ext>
            </a:extLst>
          </p:cNvPr>
          <p:cNvSpPr>
            <a:spLocks noGrp="1"/>
          </p:cNvSpPr>
          <p:nvPr>
            <p:ph idx="1"/>
          </p:nvPr>
        </p:nvSpPr>
        <p:spPr>
          <a:xfrm>
            <a:off x="427139" y="1473287"/>
            <a:ext cx="6577668" cy="4351338"/>
          </a:xfrm>
        </p:spPr>
        <p:txBody>
          <a:bodyPr>
            <a:normAutofit fontScale="85000" lnSpcReduction="20000"/>
          </a:bodyPr>
          <a:lstStyle/>
          <a:p>
            <a:r>
              <a:rPr lang="es-MX" dirty="0"/>
              <a:t>Una base de datos no relacional es una BD que no utiliza el esquema tabular de filas y columnas que se encuentra en la mayoría de los sistemas de bases de datos tradicionales.</a:t>
            </a:r>
          </a:p>
          <a:p>
            <a:r>
              <a:rPr lang="es-MX" dirty="0"/>
              <a:t>Aquí, los almacenes de datos no usan SQL para consultas, sino otros lenguajes de programación y construcciones para consultar los datos.</a:t>
            </a:r>
          </a:p>
          <a:p>
            <a:r>
              <a:rPr lang="es-MX" dirty="0"/>
              <a:t>A diferencia de las BD relacionales, estas bases de datos NoSQL son eficaces para los problemas de rendimiento de Big Data (grandes conjuntos de datos distribuidos).</a:t>
            </a:r>
          </a:p>
          <a:p>
            <a:r>
              <a:rPr lang="es-MX" dirty="0"/>
              <a:t>Además, son más efectivas cuando una organización debe analizar grandes porciones de datos no estructurados o datos que se almacenan en múltiples servidores virtuales en la nube.</a:t>
            </a:r>
            <a:endParaRPr lang="es-PE" dirty="0"/>
          </a:p>
        </p:txBody>
      </p:sp>
      <p:pic>
        <p:nvPicPr>
          <p:cNvPr id="4" name="Imagen 3">
            <a:extLst>
              <a:ext uri="{FF2B5EF4-FFF2-40B4-BE49-F238E27FC236}">
                <a16:creationId xmlns:a16="http://schemas.microsoft.com/office/drawing/2014/main" id="{300F9547-979F-41DF-AC58-9AEAC06480DA}"/>
              </a:ext>
            </a:extLst>
          </p:cNvPr>
          <p:cNvPicPr>
            <a:picLocks noChangeAspect="1"/>
          </p:cNvPicPr>
          <p:nvPr/>
        </p:nvPicPr>
        <p:blipFill>
          <a:blip r:embed="rId2"/>
          <a:stretch>
            <a:fillRect/>
          </a:stretch>
        </p:blipFill>
        <p:spPr>
          <a:xfrm>
            <a:off x="6996269" y="1336688"/>
            <a:ext cx="5117433" cy="4552383"/>
          </a:xfrm>
          <a:prstGeom prst="rect">
            <a:avLst/>
          </a:prstGeom>
        </p:spPr>
      </p:pic>
    </p:spTree>
    <p:extLst>
      <p:ext uri="{BB962C8B-B14F-4D97-AF65-F5344CB8AC3E}">
        <p14:creationId xmlns:p14="http://schemas.microsoft.com/office/powerpoint/2010/main" val="200832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50725-EE2F-467E-8EDE-F7983D1E10B6}"/>
              </a:ext>
            </a:extLst>
          </p:cNvPr>
          <p:cNvSpPr>
            <a:spLocks noGrp="1"/>
          </p:cNvSpPr>
          <p:nvPr>
            <p:ph type="title"/>
          </p:nvPr>
        </p:nvSpPr>
        <p:spPr/>
        <p:txBody>
          <a:bodyPr/>
          <a:lstStyle/>
          <a:p>
            <a:r>
              <a:rPr lang="es-PE" dirty="0"/>
              <a:t>En la nube</a:t>
            </a:r>
          </a:p>
        </p:txBody>
      </p:sp>
      <p:sp>
        <p:nvSpPr>
          <p:cNvPr id="3" name="Marcador de contenido 2">
            <a:extLst>
              <a:ext uri="{FF2B5EF4-FFF2-40B4-BE49-F238E27FC236}">
                <a16:creationId xmlns:a16="http://schemas.microsoft.com/office/drawing/2014/main" id="{554902BE-23BA-4A5C-9736-14FF645D9EBC}"/>
              </a:ext>
            </a:extLst>
          </p:cNvPr>
          <p:cNvSpPr>
            <a:spLocks noGrp="1"/>
          </p:cNvSpPr>
          <p:nvPr>
            <p:ph idx="1"/>
          </p:nvPr>
        </p:nvSpPr>
        <p:spPr>
          <a:xfrm>
            <a:off x="318082" y="1372620"/>
            <a:ext cx="5604545" cy="4351338"/>
          </a:xfrm>
        </p:spPr>
        <p:txBody>
          <a:bodyPr>
            <a:normAutofit fontScale="85000" lnSpcReduction="10000"/>
          </a:bodyPr>
          <a:lstStyle/>
          <a:p>
            <a:r>
              <a:rPr lang="es-MX" dirty="0"/>
              <a:t>Se trata de una base de datos que se ha optimizado o creado para un entorno virtualizado (en la nube), ya sea en una nube híbrida, pública o privada.</a:t>
            </a:r>
          </a:p>
          <a:p>
            <a:r>
              <a:rPr lang="es-MX" dirty="0"/>
              <a:t>Estas bases de datos en la nube tiene la ventaja de pagar por la capacidad de almacenamiento y el ancho de banda para cada usuario, además de ofrece escalabilidad y alta disponibilidad.</a:t>
            </a:r>
          </a:p>
          <a:p>
            <a:r>
              <a:rPr lang="es-MX" dirty="0"/>
              <a:t>Además, brinda a las empresas la oportunidad de admitir aplicaciones empresariales en una implementación de software como servicio.</a:t>
            </a:r>
            <a:endParaRPr lang="es-PE" dirty="0"/>
          </a:p>
        </p:txBody>
      </p:sp>
      <p:pic>
        <p:nvPicPr>
          <p:cNvPr id="4" name="Imagen 3">
            <a:extLst>
              <a:ext uri="{FF2B5EF4-FFF2-40B4-BE49-F238E27FC236}">
                <a16:creationId xmlns:a16="http://schemas.microsoft.com/office/drawing/2014/main" id="{EDFFF553-B597-4D28-9CC6-AB0E6983CC01}"/>
              </a:ext>
            </a:extLst>
          </p:cNvPr>
          <p:cNvPicPr>
            <a:picLocks noChangeAspect="1"/>
          </p:cNvPicPr>
          <p:nvPr/>
        </p:nvPicPr>
        <p:blipFill>
          <a:blip r:embed="rId2"/>
          <a:stretch>
            <a:fillRect/>
          </a:stretch>
        </p:blipFill>
        <p:spPr>
          <a:xfrm>
            <a:off x="6023296" y="192946"/>
            <a:ext cx="4504888" cy="3487551"/>
          </a:xfrm>
          <a:prstGeom prst="rect">
            <a:avLst/>
          </a:prstGeom>
        </p:spPr>
      </p:pic>
      <p:pic>
        <p:nvPicPr>
          <p:cNvPr id="5" name="Imagen 4">
            <a:extLst>
              <a:ext uri="{FF2B5EF4-FFF2-40B4-BE49-F238E27FC236}">
                <a16:creationId xmlns:a16="http://schemas.microsoft.com/office/drawing/2014/main" id="{757C5CA7-0E11-40D0-8E6D-912CA4656E80}"/>
              </a:ext>
            </a:extLst>
          </p:cNvPr>
          <p:cNvPicPr>
            <a:picLocks noChangeAspect="1"/>
          </p:cNvPicPr>
          <p:nvPr/>
        </p:nvPicPr>
        <p:blipFill rotWithShape="1">
          <a:blip r:embed="rId3"/>
          <a:srcRect l="20892" t="2533" r="18248" b="14849"/>
          <a:stretch/>
        </p:blipFill>
        <p:spPr>
          <a:xfrm>
            <a:off x="6023296" y="3247555"/>
            <a:ext cx="4504888" cy="3473558"/>
          </a:xfrm>
          <a:prstGeom prst="rect">
            <a:avLst/>
          </a:prstGeom>
        </p:spPr>
      </p:pic>
      <p:pic>
        <p:nvPicPr>
          <p:cNvPr id="6" name="Imagen 5">
            <a:extLst>
              <a:ext uri="{FF2B5EF4-FFF2-40B4-BE49-F238E27FC236}">
                <a16:creationId xmlns:a16="http://schemas.microsoft.com/office/drawing/2014/main" id="{67FF6D94-8440-4034-8339-0E699E62FFCA}"/>
              </a:ext>
            </a:extLst>
          </p:cNvPr>
          <p:cNvPicPr>
            <a:picLocks noChangeAspect="1"/>
          </p:cNvPicPr>
          <p:nvPr/>
        </p:nvPicPr>
        <p:blipFill>
          <a:blip r:embed="rId4"/>
          <a:stretch>
            <a:fillRect/>
          </a:stretch>
        </p:blipFill>
        <p:spPr>
          <a:xfrm>
            <a:off x="119062" y="5674610"/>
            <a:ext cx="1438275" cy="857250"/>
          </a:xfrm>
          <a:prstGeom prst="rect">
            <a:avLst/>
          </a:prstGeom>
        </p:spPr>
      </p:pic>
      <p:pic>
        <p:nvPicPr>
          <p:cNvPr id="7" name="Imagen 6">
            <a:extLst>
              <a:ext uri="{FF2B5EF4-FFF2-40B4-BE49-F238E27FC236}">
                <a16:creationId xmlns:a16="http://schemas.microsoft.com/office/drawing/2014/main" id="{AE5E8695-1C8F-4E1F-A964-A51DC8937BBE}"/>
              </a:ext>
            </a:extLst>
          </p:cNvPr>
          <p:cNvPicPr>
            <a:picLocks noChangeAspect="1"/>
          </p:cNvPicPr>
          <p:nvPr/>
        </p:nvPicPr>
        <p:blipFill>
          <a:blip r:embed="rId5"/>
          <a:stretch>
            <a:fillRect/>
          </a:stretch>
        </p:blipFill>
        <p:spPr>
          <a:xfrm>
            <a:off x="1554591" y="5617460"/>
            <a:ext cx="2538132" cy="857250"/>
          </a:xfrm>
          <a:prstGeom prst="rect">
            <a:avLst/>
          </a:prstGeom>
        </p:spPr>
      </p:pic>
      <p:pic>
        <p:nvPicPr>
          <p:cNvPr id="8" name="Imagen 7">
            <a:extLst>
              <a:ext uri="{FF2B5EF4-FFF2-40B4-BE49-F238E27FC236}">
                <a16:creationId xmlns:a16="http://schemas.microsoft.com/office/drawing/2014/main" id="{454A67E7-759C-4111-9177-D9E57C695F90}"/>
              </a:ext>
            </a:extLst>
          </p:cNvPr>
          <p:cNvPicPr>
            <a:picLocks noChangeAspect="1"/>
          </p:cNvPicPr>
          <p:nvPr/>
        </p:nvPicPr>
        <p:blipFill>
          <a:blip r:embed="rId6"/>
          <a:stretch>
            <a:fillRect/>
          </a:stretch>
        </p:blipFill>
        <p:spPr>
          <a:xfrm>
            <a:off x="4288537" y="5237076"/>
            <a:ext cx="1438276" cy="1438276"/>
          </a:xfrm>
          <a:prstGeom prst="rect">
            <a:avLst/>
          </a:prstGeom>
        </p:spPr>
      </p:pic>
      <p:pic>
        <p:nvPicPr>
          <p:cNvPr id="9" name="Imagen 8">
            <a:extLst>
              <a:ext uri="{FF2B5EF4-FFF2-40B4-BE49-F238E27FC236}">
                <a16:creationId xmlns:a16="http://schemas.microsoft.com/office/drawing/2014/main" id="{B72579EB-F333-4FD3-9177-272E7DC060B7}"/>
              </a:ext>
            </a:extLst>
          </p:cNvPr>
          <p:cNvPicPr>
            <a:picLocks noChangeAspect="1"/>
          </p:cNvPicPr>
          <p:nvPr/>
        </p:nvPicPr>
        <p:blipFill>
          <a:blip r:embed="rId7"/>
          <a:stretch>
            <a:fillRect/>
          </a:stretch>
        </p:blipFill>
        <p:spPr>
          <a:xfrm>
            <a:off x="10628853" y="1936721"/>
            <a:ext cx="1438275" cy="476250"/>
          </a:xfrm>
          <a:prstGeom prst="rect">
            <a:avLst/>
          </a:prstGeom>
        </p:spPr>
      </p:pic>
      <p:pic>
        <p:nvPicPr>
          <p:cNvPr id="10" name="Imagen 9">
            <a:extLst>
              <a:ext uri="{FF2B5EF4-FFF2-40B4-BE49-F238E27FC236}">
                <a16:creationId xmlns:a16="http://schemas.microsoft.com/office/drawing/2014/main" id="{A485E1E3-3144-44F1-BBC7-C65889852536}"/>
              </a:ext>
            </a:extLst>
          </p:cNvPr>
          <p:cNvPicPr>
            <a:picLocks noChangeAspect="1"/>
          </p:cNvPicPr>
          <p:nvPr/>
        </p:nvPicPr>
        <p:blipFill>
          <a:blip r:embed="rId8"/>
          <a:stretch>
            <a:fillRect/>
          </a:stretch>
        </p:blipFill>
        <p:spPr>
          <a:xfrm>
            <a:off x="10628853" y="3548289"/>
            <a:ext cx="1537436" cy="553929"/>
          </a:xfrm>
          <a:prstGeom prst="rect">
            <a:avLst/>
          </a:prstGeom>
        </p:spPr>
      </p:pic>
    </p:spTree>
    <p:extLst>
      <p:ext uri="{BB962C8B-B14F-4D97-AF65-F5344CB8AC3E}">
        <p14:creationId xmlns:p14="http://schemas.microsoft.com/office/powerpoint/2010/main" val="125937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BC3EF-CB40-43BB-8C5B-76A6F9AC61E9}"/>
              </a:ext>
            </a:extLst>
          </p:cNvPr>
          <p:cNvSpPr>
            <a:spLocks noGrp="1"/>
          </p:cNvSpPr>
          <p:nvPr>
            <p:ph type="title"/>
          </p:nvPr>
        </p:nvSpPr>
        <p:spPr>
          <a:xfrm>
            <a:off x="838200" y="180567"/>
            <a:ext cx="10515600" cy="1325563"/>
          </a:xfrm>
        </p:spPr>
        <p:txBody>
          <a:bodyPr/>
          <a:lstStyle/>
          <a:p>
            <a:r>
              <a:rPr lang="es-MX" dirty="0"/>
              <a:t>Lenguaje de definición de datos (DDL)</a:t>
            </a:r>
            <a:endParaRPr lang="es-PE" dirty="0"/>
          </a:p>
        </p:txBody>
      </p:sp>
      <p:sp>
        <p:nvSpPr>
          <p:cNvPr id="3" name="Marcador de contenido 2">
            <a:extLst>
              <a:ext uri="{FF2B5EF4-FFF2-40B4-BE49-F238E27FC236}">
                <a16:creationId xmlns:a16="http://schemas.microsoft.com/office/drawing/2014/main" id="{C9D5A07A-66A0-4B17-B3F9-7228B6B735BD}"/>
              </a:ext>
            </a:extLst>
          </p:cNvPr>
          <p:cNvSpPr>
            <a:spLocks noGrp="1"/>
          </p:cNvSpPr>
          <p:nvPr>
            <p:ph idx="1"/>
          </p:nvPr>
        </p:nvSpPr>
        <p:spPr>
          <a:xfrm>
            <a:off x="838200" y="1409350"/>
            <a:ext cx="10515600" cy="5268083"/>
          </a:xfrm>
        </p:spPr>
        <p:txBody>
          <a:bodyPr>
            <a:normAutofit lnSpcReduction="10000"/>
          </a:bodyPr>
          <a:lstStyle/>
          <a:p>
            <a:r>
              <a:rPr lang="es-MX" dirty="0"/>
              <a:t>El DDL es utilizado para definir la estructura de la base de datos o patrón, así como para crear esquemas, tablas, índices, restricciones, etc.</a:t>
            </a:r>
          </a:p>
          <a:p>
            <a:r>
              <a:rPr lang="es-MX" dirty="0"/>
              <a:t>Además, utilizando las declaraciones DDL es posible crear el esqueleto de la base de datos.</a:t>
            </a:r>
          </a:p>
          <a:p>
            <a:r>
              <a:rPr lang="es-MX" dirty="0"/>
              <a:t>Estas son algunas tareas del lenguaje de definición de datos:</a:t>
            </a:r>
          </a:p>
          <a:p>
            <a:pPr lvl="1"/>
            <a:r>
              <a:rPr lang="es-MX" dirty="0" err="1"/>
              <a:t>Create</a:t>
            </a:r>
            <a:r>
              <a:rPr lang="es-MX" dirty="0"/>
              <a:t>: crear objetos.</a:t>
            </a:r>
          </a:p>
          <a:p>
            <a:pPr lvl="1"/>
            <a:r>
              <a:rPr lang="es-MX" dirty="0"/>
              <a:t>Alter: alterar la estructura de la BD.</a:t>
            </a:r>
          </a:p>
          <a:p>
            <a:pPr lvl="1"/>
            <a:r>
              <a:rPr lang="es-MX" dirty="0" err="1"/>
              <a:t>Drop</a:t>
            </a:r>
            <a:r>
              <a:rPr lang="es-MX" dirty="0"/>
              <a:t>: eliminar objetos.</a:t>
            </a:r>
          </a:p>
          <a:p>
            <a:pPr lvl="1"/>
            <a:r>
              <a:rPr lang="es-MX" dirty="0" err="1"/>
              <a:t>Truncate</a:t>
            </a:r>
            <a:r>
              <a:rPr lang="es-MX" dirty="0"/>
              <a:t>: remover todos los registros de una tabla.</a:t>
            </a:r>
          </a:p>
          <a:p>
            <a:pPr lvl="1"/>
            <a:r>
              <a:rPr lang="es-MX" dirty="0" err="1"/>
              <a:t>Rename</a:t>
            </a:r>
            <a:r>
              <a:rPr lang="es-MX" dirty="0"/>
              <a:t>: renombrar un objeto.</a:t>
            </a:r>
          </a:p>
          <a:p>
            <a:pPr lvl="1"/>
            <a:r>
              <a:rPr lang="es-MX" dirty="0"/>
              <a:t>Por último, cabe señalar que estos comandos se utilizan para actualizar el esquema de la base de datos, por eso se incluyen en el lenguaje de definición de datos.</a:t>
            </a:r>
            <a:endParaRPr lang="es-PE" dirty="0"/>
          </a:p>
        </p:txBody>
      </p:sp>
    </p:spTree>
    <p:extLst>
      <p:ext uri="{BB962C8B-B14F-4D97-AF65-F5344CB8AC3E}">
        <p14:creationId xmlns:p14="http://schemas.microsoft.com/office/powerpoint/2010/main" val="74330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98B59-B5F8-4649-A2E5-4900765DF535}"/>
              </a:ext>
            </a:extLst>
          </p:cNvPr>
          <p:cNvSpPr>
            <a:spLocks noGrp="1"/>
          </p:cNvSpPr>
          <p:nvPr>
            <p:ph type="title"/>
          </p:nvPr>
        </p:nvSpPr>
        <p:spPr/>
        <p:txBody>
          <a:bodyPr/>
          <a:lstStyle/>
          <a:p>
            <a:r>
              <a:rPr lang="es-MX" dirty="0"/>
              <a:t>Lenguaje de manipulación de datos (DML)</a:t>
            </a:r>
            <a:endParaRPr lang="es-PE" dirty="0"/>
          </a:p>
        </p:txBody>
      </p:sp>
      <p:sp>
        <p:nvSpPr>
          <p:cNvPr id="3" name="Marcador de contenido 2">
            <a:extLst>
              <a:ext uri="{FF2B5EF4-FFF2-40B4-BE49-F238E27FC236}">
                <a16:creationId xmlns:a16="http://schemas.microsoft.com/office/drawing/2014/main" id="{D2F834D6-C726-48E6-B5D1-7E21555132F3}"/>
              </a:ext>
            </a:extLst>
          </p:cNvPr>
          <p:cNvSpPr>
            <a:spLocks noGrp="1"/>
          </p:cNvSpPr>
          <p:nvPr>
            <p:ph idx="1"/>
          </p:nvPr>
        </p:nvSpPr>
        <p:spPr>
          <a:xfrm>
            <a:off x="838200" y="1825624"/>
            <a:ext cx="10515600" cy="4810067"/>
          </a:xfrm>
        </p:spPr>
        <p:txBody>
          <a:bodyPr>
            <a:normAutofit/>
          </a:bodyPr>
          <a:lstStyle/>
          <a:p>
            <a:r>
              <a:rPr lang="es-MX" dirty="0"/>
              <a:t>El DML se utiliza para acceder y manipular datos en una BD, manejando las solicitudes de los usuarios.</a:t>
            </a:r>
          </a:p>
          <a:p>
            <a:r>
              <a:rPr lang="es-MX" dirty="0"/>
              <a:t>Aquí hay algunas tareas que vienen bajo el lenguaje de manipulación de datos:</a:t>
            </a:r>
          </a:p>
          <a:p>
            <a:pPr lvl="1"/>
            <a:r>
              <a:rPr lang="es-MX" dirty="0" err="1"/>
              <a:t>Select</a:t>
            </a:r>
            <a:r>
              <a:rPr lang="es-MX" dirty="0"/>
              <a:t>: recuperar datos.</a:t>
            </a:r>
          </a:p>
          <a:p>
            <a:pPr lvl="1"/>
            <a:r>
              <a:rPr lang="es-MX" dirty="0" err="1"/>
              <a:t>Insert</a:t>
            </a:r>
            <a:r>
              <a:rPr lang="es-MX" dirty="0"/>
              <a:t>: insertar datos en una tabla.</a:t>
            </a:r>
          </a:p>
          <a:p>
            <a:pPr lvl="1"/>
            <a:r>
              <a:rPr lang="es-MX" dirty="0" err="1"/>
              <a:t>Update</a:t>
            </a:r>
            <a:r>
              <a:rPr lang="es-MX" dirty="0"/>
              <a:t>: actualizar los datos existentes dentro de una tabla.</a:t>
            </a:r>
          </a:p>
          <a:p>
            <a:pPr lvl="1"/>
            <a:r>
              <a:rPr lang="es-MX" dirty="0" err="1"/>
              <a:t>Delete:eliminar</a:t>
            </a:r>
            <a:r>
              <a:rPr lang="es-MX" dirty="0"/>
              <a:t> todos los registros de una tabla.</a:t>
            </a:r>
          </a:p>
          <a:p>
            <a:pPr lvl="1"/>
            <a:r>
              <a:rPr lang="es-MX" dirty="0" err="1"/>
              <a:t>Call</a:t>
            </a:r>
            <a:r>
              <a:rPr lang="es-MX" dirty="0"/>
              <a:t>: para llamar a un lenguaje de consulta estructurado o un subprograma de Java.</a:t>
            </a:r>
            <a:endParaRPr lang="es-PE" dirty="0"/>
          </a:p>
        </p:txBody>
      </p:sp>
    </p:spTree>
    <p:extLst>
      <p:ext uri="{BB962C8B-B14F-4D97-AF65-F5344CB8AC3E}">
        <p14:creationId xmlns:p14="http://schemas.microsoft.com/office/powerpoint/2010/main" val="36956341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2267</Words>
  <Application>Microsoft Office PowerPoint</Application>
  <PresentationFormat>Panorámica</PresentationFormat>
  <Paragraphs>160</Paragraphs>
  <Slides>37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Calibri</vt:lpstr>
      <vt:lpstr>Calibri Light</vt:lpstr>
      <vt:lpstr>Tema de Office</vt:lpstr>
      <vt:lpstr>Base de Datos</vt:lpstr>
      <vt:lpstr>Base de datos</vt:lpstr>
      <vt:lpstr>Sistemas gestores de bases de datos (SGBD)</vt:lpstr>
      <vt:lpstr>Tipos de bases de datos</vt:lpstr>
      <vt:lpstr>Relacional</vt:lpstr>
      <vt:lpstr>NoSQL (no relacional)</vt:lpstr>
      <vt:lpstr>En la nube</vt:lpstr>
      <vt:lpstr>Lenguaje de definición de datos (DDL)</vt:lpstr>
      <vt:lpstr>Lenguaje de manipulación de datos (DML)</vt:lpstr>
      <vt:lpstr>Lenguaje de control de datos (DCL)</vt:lpstr>
      <vt:lpstr>Lenguaje de control de transacciones (TCL)</vt:lpstr>
      <vt:lpstr>Ejemplos de base de datos</vt:lpstr>
      <vt:lpstr>Presentación de PowerPoint</vt:lpstr>
      <vt:lpstr>Qué es la Normalización de una base de datos</vt:lpstr>
      <vt:lpstr>Primera Formal Normal</vt:lpstr>
      <vt:lpstr>La Segunda Forma Normal</vt:lpstr>
      <vt:lpstr>La Tercera Forma Normal</vt:lpstr>
      <vt:lpstr>Presentación de PowerPoint</vt:lpstr>
      <vt:lpstr>Presentación de PowerPoint</vt:lpstr>
      <vt:lpstr>Presentación de PowerPoint</vt:lpstr>
      <vt:lpstr>Funciones Mysql</vt:lpstr>
      <vt:lpstr>Presentación de PowerPoint</vt:lpstr>
      <vt:lpstr>Presentación de PowerPoint</vt:lpstr>
      <vt:lpstr>Presentación de PowerPoint</vt:lpstr>
      <vt:lpstr>Presentación de PowerPoint</vt:lpstr>
      <vt:lpstr>Ejemplo</vt:lpstr>
      <vt:lpstr>Presentación de PowerPoint</vt:lpstr>
      <vt:lpstr>Presentación de PowerPoint</vt:lpstr>
      <vt:lpstr>Presentación de PowerPoint</vt:lpstr>
      <vt:lpstr>Presentación de PowerPoint</vt:lpstr>
      <vt:lpstr>Presentación de PowerPoint</vt:lpstr>
      <vt:lpstr>¿Por qué PostgreSQL?</vt:lpstr>
      <vt:lpstr>Entre las características más relevantes de PostgreSQL que nos llevaron a elegirla están:</vt:lpstr>
      <vt:lpstr>¿Cómo se toma esta decisión en un equipo de ingeniería? </vt:lpstr>
      <vt:lpstr>¿Cómo ha sido el proceso técnicamente?</vt:lpstr>
      <vt:lpstr>¿Entonces MySQL es malo?</vt:lpstr>
      <vt:lpstr>Para nuestros queridos estudiantes: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dc:title>
  <dc:creator>Armando Ruiz</dc:creator>
  <cp:lastModifiedBy>Armando Ruiz</cp:lastModifiedBy>
  <cp:revision>13</cp:revision>
  <dcterms:created xsi:type="dcterms:W3CDTF">2019-08-21T01:45:15Z</dcterms:created>
  <dcterms:modified xsi:type="dcterms:W3CDTF">2019-08-21T04:15:56Z</dcterms:modified>
</cp:coreProperties>
</file>